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0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A8048-A418-424D-A8B1-AB15F740575E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2C4E7-B40D-4983-9B8F-800FCC6922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958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02C4E7-B40D-4983-9B8F-800FCC69220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46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86F69B-021D-2B41-B288-B9F76B5B16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92C8808-C4D5-E67E-2074-62604E3F0B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7B46DB-0356-8F2E-9E27-D326D52EC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776F-DA64-4B9B-B64F-AAC60D7B606A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11C6F7-0AAF-2A29-D856-DC62FA338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F65FF9-07DF-0271-B882-F1C16051B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2EA3-B117-402B-B837-415B1C41F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06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922D1F-E448-E381-E78F-355CC128E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274427A-E328-86D3-D2C8-3A1981DA38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E89678-2527-5DB3-3D05-7F5861876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776F-DA64-4B9B-B64F-AAC60D7B606A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80A5DA-E2BE-4A60-28CD-34A417573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88F4E5-7153-5583-8F47-414D2D4EC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2EA3-B117-402B-B837-415B1C41F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423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436D07F-18C6-7C3E-A43F-D5E492FECE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5EB774B-9134-1CD5-FE02-1C20C2D96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A33387-4206-3763-0779-6496C56E4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776F-DA64-4B9B-B64F-AAC60D7B606A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256C70-81D1-0CE3-9747-1B50CF389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95E71E-F33A-7853-94DA-8264EBDCD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2EA3-B117-402B-B837-415B1C41F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60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666009-762B-7E4F-CCA6-63DF29705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8C6827-50DA-DCF9-D3B3-BF359DEA3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174737-AA0D-7C6E-F310-CAF02D15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776F-DA64-4B9B-B64F-AAC60D7B606A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5497E8-9821-B8EC-AB78-91D8E31CB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8E249E-2A13-D9F5-D2FA-57E4E68F5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2EA3-B117-402B-B837-415B1C41F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46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6DBAFE-D2A2-4D74-8273-48D04E9B1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23C345-B5D0-3D44-3602-AECBAAC25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DD2AF2-45CD-027D-04F8-651937ABC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776F-DA64-4B9B-B64F-AAC60D7B606A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031D6E-E973-42BB-5478-3658BFD22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60867D-A6B5-704B-D091-9FD05D940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2EA3-B117-402B-B837-415B1C41F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306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F1C081-F948-2EBA-387F-064CF6673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7A28A8-9CC8-7B56-FD1C-4AE1E89DE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AF7444C-3FA4-543C-1139-56E329207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40A186-9570-9323-54D7-1DB1423C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776F-DA64-4B9B-B64F-AAC60D7B606A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EE90254-354A-E86D-E105-E70D20AD8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8AD523-2ED5-15EE-F701-AD49A6462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2EA3-B117-402B-B837-415B1C41F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82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0CF2C2-B12E-75CC-2DA2-7C0935200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51CAD5C-A044-B65C-24B6-C37B410E4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38BD878-378A-7EAF-B7FF-6876B4D484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4901EC3-31BF-531C-F23D-4E7C7A0533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C2336D9-17EC-B148-10AD-6E17A18495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3BF81DB-A408-20EF-8283-FD3910513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776F-DA64-4B9B-B64F-AAC60D7B606A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EEE53B5-7E96-BE4C-C862-AD4A21A9D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7E0058A-7BDB-F983-4CC8-C6002FA1C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2EA3-B117-402B-B837-415B1C41F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422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F30ABF-B49C-695B-F934-68CA7C42A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0B2142E-5A3B-C671-432D-24CD7A102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776F-DA64-4B9B-B64F-AAC60D7B606A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956B6B5-0F88-F0C6-E9A1-A4569245B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C5D9DC7-71BC-EFDA-DA13-7520E7CE3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2EA3-B117-402B-B837-415B1C41F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00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A3D1436-9266-1447-6972-129820341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776F-DA64-4B9B-B64F-AAC60D7B606A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1BC3806-58D9-3182-EC6F-2D284342B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157310E-4E2A-504C-1819-D837DB535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2EA3-B117-402B-B837-415B1C41F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547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1E4031-2CA8-A1A0-4FBB-363EE9D65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B4DB65-A8FF-48B7-61BD-F8816E22A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0D0DB91-A9CA-70DE-D72C-FF2A602964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FDBAB9E-C391-C526-65AD-78D378C0F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776F-DA64-4B9B-B64F-AAC60D7B606A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7E31CB1-DABA-1148-2678-9C3BA3EA0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EF06A98-E5A3-8E1B-9A47-2040BE040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2EA3-B117-402B-B837-415B1C41F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01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65F33C-1A40-8873-C29D-E73CAB201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A4E007A-2BAE-FF57-B5C1-6B6ED0D9B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537B93C-A359-F1F4-9886-B50D4B4EF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C2631D3-136E-EFA1-FF35-1125E19AF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776F-DA64-4B9B-B64F-AAC60D7B606A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FFD22F-40B1-0218-C9F4-64036F34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07EEB44-2480-EF6D-92CD-A42BF89F6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2EA3-B117-402B-B837-415B1C41F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813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AEAC36-33D7-EF2A-9E82-54BBA4334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E0E5478-3E29-A1EB-797B-BF193F268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D6FDDD-325F-F434-761A-CCCAA36F63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4776F-DA64-4B9B-B64F-AAC60D7B606A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37878A-5362-8D31-4FE3-B835D27F0F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64777F-1F11-112D-DB95-0B703DC292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D2EA3-B117-402B-B837-415B1C41F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965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C4F071-7C22-EC9D-6F63-B6676AC730FA}"/>
              </a:ext>
            </a:extLst>
          </p:cNvPr>
          <p:cNvSpPr txBox="1"/>
          <p:nvPr/>
        </p:nvSpPr>
        <p:spPr>
          <a:xfrm>
            <a:off x="2623401" y="91614"/>
            <a:ext cx="718990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Меры социальной поддержки семьям с детьми-инвалидами</a:t>
            </a:r>
            <a:endParaRPr lang="ru-RU" sz="200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B13EAB5-15A3-0FD7-35C4-114D730DF3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34" y="40311"/>
            <a:ext cx="1455881" cy="86558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564775F-864E-5236-63F2-9A416504E6C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5359" y="23030"/>
            <a:ext cx="745079" cy="81139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4B7871D-4270-8D94-D5E9-A17F138FAB1E}"/>
              </a:ext>
            </a:extLst>
          </p:cNvPr>
          <p:cNvSpPr txBox="1"/>
          <p:nvPr/>
        </p:nvSpPr>
        <p:spPr>
          <a:xfrm>
            <a:off x="141735" y="834425"/>
            <a:ext cx="20283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Гарантии Федерации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B3937A-27FC-A0D2-6A22-7B3FE299BCC1}"/>
              </a:ext>
            </a:extLst>
          </p:cNvPr>
          <p:cNvSpPr txBox="1"/>
          <p:nvPr/>
        </p:nvSpPr>
        <p:spPr>
          <a:xfrm>
            <a:off x="10204597" y="771345"/>
            <a:ext cx="1821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Гарантии субъекта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24E81BF-8DCC-AD9F-990F-38AE9A91D55C}"/>
              </a:ext>
            </a:extLst>
          </p:cNvPr>
          <p:cNvSpPr txBox="1"/>
          <p:nvPr/>
        </p:nvSpPr>
        <p:spPr>
          <a:xfrm>
            <a:off x="141735" y="1329691"/>
            <a:ext cx="44374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200"/>
              </a:lnSpc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Набор социальных услуг, включая: </a:t>
            </a:r>
          </a:p>
          <a:p>
            <a:pPr marL="171450" indent="-171450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по рецептам лекарственными средствами, изделиями медицинского назначения, специализированными продуктами лечебного питания для детей-инвалидов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8F443AD-CCA1-AA17-6323-04AD635FE755}"/>
              </a:ext>
            </a:extLst>
          </p:cNvPr>
          <p:cNvSpPr txBox="1"/>
          <p:nvPr/>
        </p:nvSpPr>
        <p:spPr>
          <a:xfrm>
            <a:off x="177571" y="3101155"/>
            <a:ext cx="4420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200"/>
              </a:lnSpc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Льготы в сфере ЖКХ и обеспечения жильем:</a:t>
            </a:r>
          </a:p>
          <a:p>
            <a:pPr marL="171450" indent="-171450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Семьям, имеющим детей-инвалидов, предоставляется компенсация расходов на оплату жилых помещений и коммунальных услуг в размере 50 %, а также компенсация расходов на уплату взноса на капитальный ремонт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87E491-21FD-DDA5-47FB-9079BD86601D}"/>
              </a:ext>
            </a:extLst>
          </p:cNvPr>
          <p:cNvSpPr txBox="1"/>
          <p:nvPr/>
        </p:nvSpPr>
        <p:spPr>
          <a:xfrm>
            <a:off x="141735" y="5387566"/>
            <a:ext cx="4437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200"/>
              </a:lnSpc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техническими средствами реабилитации (ТСР) </a:t>
            </a:r>
            <a:endParaRPr lang="en-US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согласно установленному перечню на основании индивидуальной программы реабилитации или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ребенка-инвалида (ИПРА) либо выплата компенсации за самостоятельно приобретенное ТСР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B83DBE5-85E1-51AA-ED2F-13B5AA171B8A}"/>
              </a:ext>
            </a:extLst>
          </p:cNvPr>
          <p:cNvSpPr txBox="1"/>
          <p:nvPr/>
        </p:nvSpPr>
        <p:spPr>
          <a:xfrm>
            <a:off x="6614556" y="4865166"/>
            <a:ext cx="5488017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100"/>
              </a:lnSpc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Предоставление земельных участков в собственность бесплатно для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ИЖС</a:t>
            </a:r>
            <a:endParaRPr lang="ru-RU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CB4B62E-F020-1122-8EA7-0BBEE24EC331}"/>
              </a:ext>
            </a:extLst>
          </p:cNvPr>
          <p:cNvSpPr txBox="1"/>
          <p:nvPr/>
        </p:nvSpPr>
        <p:spPr>
          <a:xfrm>
            <a:off x="6614556" y="1084709"/>
            <a:ext cx="5511592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100"/>
              </a:lnSpc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Ежемесячное пособие одному из родителей ребенка-инвалида      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III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степенью выраженности ограничений жизнедеятельности или              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степени ограничений по способностям к самообслуживанию                        и передвижению, до достижения ребенком 18 лет при среднедушевом доходе ниже 20 тыс. руб., а также одному из родителей многодетной семьи и одинокой матери на каждого ребенка-инвалида до 16 лет              (на ребенка, получающего общее образование – до окончания обучения) в семьях с доходом ниже прожиточного минимума                         по региону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0EC78A-CA42-E0AF-CD15-400212A91FC9}"/>
              </a:ext>
            </a:extLst>
          </p:cNvPr>
          <p:cNvSpPr txBox="1"/>
          <p:nvPr/>
        </p:nvSpPr>
        <p:spPr>
          <a:xfrm>
            <a:off x="6614556" y="2535048"/>
            <a:ext cx="5503537" cy="808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100"/>
              </a:lnSpc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Единовременная социальная выплата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компенсацию расходов, связанных                с приобретением газоиспользующего оборудования и (или) строительством внутреннего газопровода объекта ИЖС в рамках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догазификации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семьям с ребенком-инвалидом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80C0C19-2458-233B-DD67-55CEE42714C9}"/>
              </a:ext>
            </a:extLst>
          </p:cNvPr>
          <p:cNvSpPr txBox="1"/>
          <p:nvPr/>
        </p:nvSpPr>
        <p:spPr>
          <a:xfrm>
            <a:off x="6614556" y="3411747"/>
            <a:ext cx="5577444" cy="797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100"/>
              </a:lnSpc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Ежегодная компенсация затрат одному из родителей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обучающегося ребенка-инвалида, если ему в соответствии с ИПРА рекомендованы коррекционные психолого-педагогические занятия, при условии, если образовательная организация, в которую он зачислен, не имеет возможности предоставить специалиста для их реализации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0E0381-8C82-D777-E1A2-786D9BFCA6E2}"/>
              </a:ext>
            </a:extLst>
          </p:cNvPr>
          <p:cNvSpPr txBox="1"/>
          <p:nvPr/>
        </p:nvSpPr>
        <p:spPr>
          <a:xfrm>
            <a:off x="6614557" y="5387566"/>
            <a:ext cx="5522828" cy="526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100"/>
              </a:lnSpc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Компенсация затрат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оплату услуг доступа к сети "Интернет</a:t>
            </a:r>
            <a:r>
              <a:rPr lang="ru-RU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1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одному из 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родителей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детей-инвалидов, обучающихся на </a:t>
            </a:r>
            <a:r>
              <a:rPr lang="ru-RU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дому дистанционно по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состоянию здоровья по индивидуальным планам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CE95655-E4EC-D478-F798-8E631FB80E31}"/>
              </a:ext>
            </a:extLst>
          </p:cNvPr>
          <p:cNvSpPr txBox="1"/>
          <p:nvPr/>
        </p:nvSpPr>
        <p:spPr>
          <a:xfrm>
            <a:off x="6614556" y="6152882"/>
            <a:ext cx="5511593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100"/>
              </a:lnSpc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специальной учебной литературой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также услугами сурдопереводчиков и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тифлосурдопереводчиков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обучающихся с ОВЗ, получающих общее образование 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1278D98-B895-12BB-C89E-021CCD7292A6}"/>
              </a:ext>
            </a:extLst>
          </p:cNvPr>
          <p:cNvSpPr txBox="1"/>
          <p:nvPr/>
        </p:nvSpPr>
        <p:spPr>
          <a:xfrm>
            <a:off x="6614557" y="4291686"/>
            <a:ext cx="5511592" cy="526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100"/>
              </a:lnSpc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Предоставление в первоочередном порядке мест                                      в образовательных организациях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реализующих образовательные программы дошкольного образования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91DC7B99-C9EC-99CA-7443-D2C00084976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5763" y="4734140"/>
            <a:ext cx="1168910" cy="1053536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69547F53-A908-6043-80A2-40C5FF0BD05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809" y="4002400"/>
            <a:ext cx="1076818" cy="688376"/>
          </a:xfrm>
          <a:prstGeom prst="rect">
            <a:avLst/>
          </a:prstGeom>
        </p:spPr>
      </p:pic>
      <p:grpSp>
        <p:nvGrpSpPr>
          <p:cNvPr id="41" name="Группа 40">
            <a:extLst>
              <a:ext uri="{FF2B5EF4-FFF2-40B4-BE49-F238E27FC236}">
                <a16:creationId xmlns:a16="http://schemas.microsoft.com/office/drawing/2014/main" id="{261FC1C9-5E97-F41B-6384-9B2BC1893BFD}"/>
              </a:ext>
            </a:extLst>
          </p:cNvPr>
          <p:cNvGrpSpPr/>
          <p:nvPr/>
        </p:nvGrpSpPr>
        <p:grpSpPr>
          <a:xfrm>
            <a:off x="4988803" y="5787676"/>
            <a:ext cx="1192955" cy="1049133"/>
            <a:chOff x="2065819" y="5308705"/>
            <a:chExt cx="1983467" cy="1899930"/>
          </a:xfrm>
        </p:grpSpPr>
        <p:pic>
          <p:nvPicPr>
            <p:cNvPr id="35" name="Рисунок 34">
              <a:extLst>
                <a:ext uri="{FF2B5EF4-FFF2-40B4-BE49-F238E27FC236}">
                  <a16:creationId xmlns:a16="http://schemas.microsoft.com/office/drawing/2014/main" id="{314CAFC1-D333-176B-02B5-677AF102918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35178" y="5308705"/>
              <a:ext cx="1294566" cy="1294566"/>
            </a:xfrm>
            <a:prstGeom prst="rect">
              <a:avLst/>
            </a:prstGeom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58D75B6E-41AF-4B26-6B36-AA770946506E}"/>
                </a:ext>
              </a:extLst>
            </p:cNvPr>
            <p:cNvSpPr txBox="1"/>
            <p:nvPr/>
          </p:nvSpPr>
          <p:spPr>
            <a:xfrm>
              <a:off x="2065819" y="6484055"/>
              <a:ext cx="1983467" cy="724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000" b="1" dirty="0"/>
                <a:t>Образовательные</a:t>
              </a:r>
            </a:p>
            <a:p>
              <a:pPr algn="ctr"/>
              <a:r>
                <a:rPr lang="ru-RU" sz="1000" b="1" dirty="0"/>
                <a:t>учреждения</a:t>
              </a:r>
            </a:p>
          </p:txBody>
        </p:sp>
      </p:grp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id="{1B70F230-4142-A126-0A1E-BDEA4B841CCE}"/>
              </a:ext>
            </a:extLst>
          </p:cNvPr>
          <p:cNvGrpSpPr/>
          <p:nvPr/>
        </p:nvGrpSpPr>
        <p:grpSpPr>
          <a:xfrm>
            <a:off x="5087355" y="514752"/>
            <a:ext cx="1011717" cy="1016807"/>
            <a:chOff x="4382441" y="5353123"/>
            <a:chExt cx="1302421" cy="1684887"/>
          </a:xfrm>
        </p:grpSpPr>
        <p:pic>
          <p:nvPicPr>
            <p:cNvPr id="37" name="Рисунок 36">
              <a:extLst>
                <a:ext uri="{FF2B5EF4-FFF2-40B4-BE49-F238E27FC236}">
                  <a16:creationId xmlns:a16="http://schemas.microsoft.com/office/drawing/2014/main" id="{4033AD39-F4E1-C692-FF43-E800DB5DB0A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2441" y="5353123"/>
              <a:ext cx="1302421" cy="1155899"/>
            </a:xfrm>
            <a:prstGeom prst="rect">
              <a:avLst/>
            </a:prstGeom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39AD55D2-599B-3CF1-8242-CAE406797902}"/>
                </a:ext>
              </a:extLst>
            </p:cNvPr>
            <p:cNvSpPr txBox="1"/>
            <p:nvPr/>
          </p:nvSpPr>
          <p:spPr>
            <a:xfrm>
              <a:off x="4423758" y="6463170"/>
              <a:ext cx="1219786" cy="5748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000" b="1" dirty="0"/>
                <a:t>Медицинские</a:t>
              </a:r>
            </a:p>
            <a:p>
              <a:pPr algn="ctr"/>
              <a:r>
                <a:rPr lang="ru-RU" sz="1000" b="1" dirty="0"/>
                <a:t>учреждения</a:t>
              </a:r>
            </a:p>
          </p:txBody>
        </p:sp>
      </p:grpSp>
      <p:grpSp>
        <p:nvGrpSpPr>
          <p:cNvPr id="47" name="Группа 46">
            <a:extLst>
              <a:ext uri="{FF2B5EF4-FFF2-40B4-BE49-F238E27FC236}">
                <a16:creationId xmlns:a16="http://schemas.microsoft.com/office/drawing/2014/main" id="{0730623E-6AF0-635D-F098-427DC592AFA9}"/>
              </a:ext>
            </a:extLst>
          </p:cNvPr>
          <p:cNvGrpSpPr/>
          <p:nvPr/>
        </p:nvGrpSpPr>
        <p:grpSpPr>
          <a:xfrm>
            <a:off x="5049850" y="2896287"/>
            <a:ext cx="1178528" cy="1024982"/>
            <a:chOff x="6255635" y="5391367"/>
            <a:chExt cx="1752302" cy="1677062"/>
          </a:xfrm>
        </p:grpSpPr>
        <p:pic>
          <p:nvPicPr>
            <p:cNvPr id="39" name="Рисунок 38">
              <a:extLst>
                <a:ext uri="{FF2B5EF4-FFF2-40B4-BE49-F238E27FC236}">
                  <a16:creationId xmlns:a16="http://schemas.microsoft.com/office/drawing/2014/main" id="{4ECBD4E6-1B6F-EDFC-8A5F-654C6DCF50A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37559" y="5391367"/>
              <a:ext cx="1517802" cy="1011868"/>
            </a:xfrm>
            <a:prstGeom prst="rect">
              <a:avLst/>
            </a:prstGeom>
          </p:spPr>
        </p:pic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5683EB7-2F6A-1B1E-1D84-AC336B71F114}"/>
                </a:ext>
              </a:extLst>
            </p:cNvPr>
            <p:cNvSpPr txBox="1"/>
            <p:nvPr/>
          </p:nvSpPr>
          <p:spPr>
            <a:xfrm>
              <a:off x="6255635" y="6413774"/>
              <a:ext cx="1752302" cy="6546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000" b="1" dirty="0"/>
                <a:t>Органы местного </a:t>
              </a:r>
            </a:p>
            <a:p>
              <a:pPr algn="ctr"/>
              <a:r>
                <a:rPr lang="ru-RU" sz="1000" b="1" dirty="0"/>
                <a:t>самоуправления</a:t>
              </a:r>
            </a:p>
          </p:txBody>
        </p:sp>
      </p:grpSp>
      <p:grpSp>
        <p:nvGrpSpPr>
          <p:cNvPr id="46" name="Группа 45">
            <a:extLst>
              <a:ext uri="{FF2B5EF4-FFF2-40B4-BE49-F238E27FC236}">
                <a16:creationId xmlns:a16="http://schemas.microsoft.com/office/drawing/2014/main" id="{F6C0A0D6-5335-B0B3-94A5-F72A81F0F137}"/>
              </a:ext>
            </a:extLst>
          </p:cNvPr>
          <p:cNvGrpSpPr/>
          <p:nvPr/>
        </p:nvGrpSpPr>
        <p:grpSpPr>
          <a:xfrm>
            <a:off x="4780522" y="1531559"/>
            <a:ext cx="1587294" cy="1251832"/>
            <a:chOff x="8151413" y="5317706"/>
            <a:chExt cx="2037167" cy="1606627"/>
          </a:xfrm>
        </p:grpSpPr>
        <p:pic>
          <p:nvPicPr>
            <p:cNvPr id="31" name="Рисунок 30">
              <a:extLst>
                <a:ext uri="{FF2B5EF4-FFF2-40B4-BE49-F238E27FC236}">
                  <a16:creationId xmlns:a16="http://schemas.microsoft.com/office/drawing/2014/main" id="{AA38D135-46E3-D9EA-DD93-0FF9A97E8C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8058" y="5317706"/>
              <a:ext cx="1210080" cy="1212649"/>
            </a:xfrm>
            <a:prstGeom prst="rect">
              <a:avLst/>
            </a:prstGeom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7C1756A-6CE4-5FD1-6559-EEC37815881C}"/>
                </a:ext>
              </a:extLst>
            </p:cNvPr>
            <p:cNvSpPr txBox="1"/>
            <p:nvPr/>
          </p:nvSpPr>
          <p:spPr>
            <a:xfrm>
              <a:off x="8151413" y="6410824"/>
              <a:ext cx="2037167" cy="5135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000" b="1" dirty="0"/>
                <a:t>Управление социальной </a:t>
              </a:r>
            </a:p>
            <a:p>
              <a:pPr algn="ctr"/>
              <a:r>
                <a:rPr lang="ru-RU" sz="1000" b="1" dirty="0"/>
                <a:t>защиты </a:t>
              </a:r>
            </a:p>
          </p:txBody>
        </p:sp>
      </p:grpSp>
      <p:cxnSp>
        <p:nvCxnSpPr>
          <p:cNvPr id="111" name="Прямая со стрелкой 110">
            <a:extLst>
              <a:ext uri="{FF2B5EF4-FFF2-40B4-BE49-F238E27FC236}">
                <a16:creationId xmlns:a16="http://schemas.microsoft.com/office/drawing/2014/main" id="{B61E08AD-8372-B87F-9146-07013AA3386F}"/>
              </a:ext>
            </a:extLst>
          </p:cNvPr>
          <p:cNvCxnSpPr>
            <a:cxnSpLocks/>
            <a:stCxn id="16" idx="3"/>
            <a:endCxn id="33" idx="1"/>
          </p:cNvCxnSpPr>
          <p:nvPr/>
        </p:nvCxnSpPr>
        <p:spPr>
          <a:xfrm flipV="1">
            <a:off x="4579207" y="4346588"/>
            <a:ext cx="502602" cy="154881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Прямая со стрелкой 156">
            <a:extLst>
              <a:ext uri="{FF2B5EF4-FFF2-40B4-BE49-F238E27FC236}">
                <a16:creationId xmlns:a16="http://schemas.microsoft.com/office/drawing/2014/main" id="{24D2C28F-25A1-AA73-FD59-B06186A5785A}"/>
              </a:ext>
            </a:extLst>
          </p:cNvPr>
          <p:cNvCxnSpPr>
            <a:cxnSpLocks/>
            <a:stCxn id="234" idx="3"/>
            <a:endCxn id="39" idx="1"/>
          </p:cNvCxnSpPr>
          <p:nvPr/>
        </p:nvCxnSpPr>
        <p:spPr>
          <a:xfrm flipV="1">
            <a:off x="4520216" y="3205503"/>
            <a:ext cx="584733" cy="151728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 стрелкой 168">
            <a:extLst>
              <a:ext uri="{FF2B5EF4-FFF2-40B4-BE49-F238E27FC236}">
                <a16:creationId xmlns:a16="http://schemas.microsoft.com/office/drawing/2014/main" id="{8F347ED8-0E40-3E8F-AA75-CDB164A9256A}"/>
              </a:ext>
            </a:extLst>
          </p:cNvPr>
          <p:cNvCxnSpPr>
            <a:cxnSpLocks/>
            <a:endCxn id="39" idx="3"/>
          </p:cNvCxnSpPr>
          <p:nvPr/>
        </p:nvCxnSpPr>
        <p:spPr>
          <a:xfrm flipH="1" flipV="1">
            <a:off x="6125762" y="3205503"/>
            <a:ext cx="488794" cy="51571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Прямая со стрелкой 175">
            <a:extLst>
              <a:ext uri="{FF2B5EF4-FFF2-40B4-BE49-F238E27FC236}">
                <a16:creationId xmlns:a16="http://schemas.microsoft.com/office/drawing/2014/main" id="{971AF893-5B44-C2D1-BE9E-D22FB2E7A56C}"/>
              </a:ext>
            </a:extLst>
          </p:cNvPr>
          <p:cNvCxnSpPr>
            <a:cxnSpLocks/>
            <a:stCxn id="21" idx="1"/>
            <a:endCxn id="29" idx="3"/>
          </p:cNvCxnSpPr>
          <p:nvPr/>
        </p:nvCxnSpPr>
        <p:spPr>
          <a:xfrm flipH="1" flipV="1">
            <a:off x="6204673" y="5260908"/>
            <a:ext cx="409884" cy="38990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Прямая со стрелкой 204">
            <a:extLst>
              <a:ext uri="{FF2B5EF4-FFF2-40B4-BE49-F238E27FC236}">
                <a16:creationId xmlns:a16="http://schemas.microsoft.com/office/drawing/2014/main" id="{6A3BB8A9-A936-B194-DD22-99BF11872E84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4579207" y="1003702"/>
            <a:ext cx="514442" cy="75687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TextBox 213">
            <a:extLst>
              <a:ext uri="{FF2B5EF4-FFF2-40B4-BE49-F238E27FC236}">
                <a16:creationId xmlns:a16="http://schemas.microsoft.com/office/drawing/2014/main" id="{22C24596-746A-5DEF-5CA6-2EFD8EE3A36D}"/>
              </a:ext>
            </a:extLst>
          </p:cNvPr>
          <p:cNvSpPr txBox="1"/>
          <p:nvPr/>
        </p:nvSpPr>
        <p:spPr>
          <a:xfrm>
            <a:off x="141735" y="2333358"/>
            <a:ext cx="43784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предоставление путевки на санаторное лечение при наличии медицинских показаний, бесплатный проезд к месту лечения и обратно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6B681D38-F317-CA4D-CCA4-2871CEAA4625}"/>
              </a:ext>
            </a:extLst>
          </p:cNvPr>
          <p:cNvSpPr txBox="1"/>
          <p:nvPr/>
        </p:nvSpPr>
        <p:spPr>
          <a:xfrm>
            <a:off x="100016" y="4291905"/>
            <a:ext cx="4420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Семьи с детьми-инвалидами, которые нуждаются              в улучшении жилищных условий, принимаются               на учет и обеспечиваются жилыми помещениями               с учетом состояния здоровья и других заслуживающих внимания обстоятельств.</a:t>
            </a:r>
          </a:p>
        </p:txBody>
      </p:sp>
      <p:cxnSp>
        <p:nvCxnSpPr>
          <p:cNvPr id="280" name="Прямая со стрелкой 279">
            <a:extLst>
              <a:ext uri="{FF2B5EF4-FFF2-40B4-BE49-F238E27FC236}">
                <a16:creationId xmlns:a16="http://schemas.microsoft.com/office/drawing/2014/main" id="{EC26FAB4-3AE5-7486-119C-D431407EB551}"/>
              </a:ext>
            </a:extLst>
          </p:cNvPr>
          <p:cNvCxnSpPr>
            <a:cxnSpLocks/>
          </p:cNvCxnSpPr>
          <p:nvPr/>
        </p:nvCxnSpPr>
        <p:spPr>
          <a:xfrm>
            <a:off x="4669248" y="2620488"/>
            <a:ext cx="380602" cy="158891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Прямая со стрелкой 284">
            <a:extLst>
              <a:ext uri="{FF2B5EF4-FFF2-40B4-BE49-F238E27FC236}">
                <a16:creationId xmlns:a16="http://schemas.microsoft.com/office/drawing/2014/main" id="{ACC5AE8C-CE3E-938D-6F21-77C95C869AB0}"/>
              </a:ext>
            </a:extLst>
          </p:cNvPr>
          <p:cNvCxnSpPr>
            <a:cxnSpLocks/>
            <a:stCxn id="15" idx="3"/>
          </p:cNvCxnSpPr>
          <p:nvPr/>
        </p:nvCxnSpPr>
        <p:spPr>
          <a:xfrm flipV="1">
            <a:off x="4597771" y="2620488"/>
            <a:ext cx="484038" cy="98849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>
            <a:extLst>
              <a:ext uri="{FF2B5EF4-FFF2-40B4-BE49-F238E27FC236}">
                <a16:creationId xmlns:a16="http://schemas.microsoft.com/office/drawing/2014/main" id="{92B56450-A5B4-481A-A8B7-456F871DF70F}"/>
              </a:ext>
            </a:extLst>
          </p:cNvPr>
          <p:cNvCxnSpPr>
            <a:cxnSpLocks/>
          </p:cNvCxnSpPr>
          <p:nvPr/>
        </p:nvCxnSpPr>
        <p:spPr>
          <a:xfrm flipH="1">
            <a:off x="6158627" y="6410645"/>
            <a:ext cx="521401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>
            <a:extLst>
              <a:ext uri="{FF2B5EF4-FFF2-40B4-BE49-F238E27FC236}">
                <a16:creationId xmlns:a16="http://schemas.microsoft.com/office/drawing/2014/main" id="{1B614EAA-97F2-49A1-8501-45DD59E2C2A4}"/>
              </a:ext>
            </a:extLst>
          </p:cNvPr>
          <p:cNvCxnSpPr>
            <a:cxnSpLocks/>
          </p:cNvCxnSpPr>
          <p:nvPr/>
        </p:nvCxnSpPr>
        <p:spPr>
          <a:xfrm flipH="1">
            <a:off x="6093155" y="2003987"/>
            <a:ext cx="521401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>
            <a:extLst>
              <a:ext uri="{FF2B5EF4-FFF2-40B4-BE49-F238E27FC236}">
                <a16:creationId xmlns:a16="http://schemas.microsoft.com/office/drawing/2014/main" id="{D696361A-EA60-4F0A-9835-28B3A08328D5}"/>
              </a:ext>
            </a:extLst>
          </p:cNvPr>
          <p:cNvCxnSpPr>
            <a:cxnSpLocks/>
          </p:cNvCxnSpPr>
          <p:nvPr/>
        </p:nvCxnSpPr>
        <p:spPr>
          <a:xfrm flipH="1" flipV="1">
            <a:off x="6125762" y="2191465"/>
            <a:ext cx="488795" cy="69589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>
            <a:extLst>
              <a:ext uri="{FF2B5EF4-FFF2-40B4-BE49-F238E27FC236}">
                <a16:creationId xmlns:a16="http://schemas.microsoft.com/office/drawing/2014/main" id="{8F347ED8-0E40-3E8F-AA75-CDB164A9256A}"/>
              </a:ext>
            </a:extLst>
          </p:cNvPr>
          <p:cNvCxnSpPr>
            <a:cxnSpLocks/>
            <a:endCxn id="39" idx="3"/>
          </p:cNvCxnSpPr>
          <p:nvPr/>
        </p:nvCxnSpPr>
        <p:spPr>
          <a:xfrm flipH="1" flipV="1">
            <a:off x="6125762" y="3205503"/>
            <a:ext cx="542398" cy="125763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>
            <a:extLst>
              <a:ext uri="{FF2B5EF4-FFF2-40B4-BE49-F238E27FC236}">
                <a16:creationId xmlns:a16="http://schemas.microsoft.com/office/drawing/2014/main" id="{8F347ED8-0E40-3E8F-AA75-CDB164A9256A}"/>
              </a:ext>
            </a:extLst>
          </p:cNvPr>
          <p:cNvCxnSpPr>
            <a:cxnSpLocks/>
            <a:endCxn id="39" idx="3"/>
          </p:cNvCxnSpPr>
          <p:nvPr/>
        </p:nvCxnSpPr>
        <p:spPr>
          <a:xfrm flipH="1" flipV="1">
            <a:off x="6125762" y="3205503"/>
            <a:ext cx="521531" cy="173685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8954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361</Words>
  <Application>Microsoft Office PowerPoint</Application>
  <PresentationFormat>Широкоэкранный</PresentationFormat>
  <Paragraphs>27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 Ск</dc:creator>
  <cp:lastModifiedBy>Скокова Юлия Борисовна</cp:lastModifiedBy>
  <cp:revision>8</cp:revision>
  <dcterms:created xsi:type="dcterms:W3CDTF">2024-03-24T15:26:56Z</dcterms:created>
  <dcterms:modified xsi:type="dcterms:W3CDTF">2024-03-28T12:51:06Z</dcterms:modified>
</cp:coreProperties>
</file>