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66" r:id="rId5"/>
    <p:sldId id="275" r:id="rId6"/>
    <p:sldId id="276" r:id="rId7"/>
    <p:sldId id="277" r:id="rId8"/>
    <p:sldId id="278" r:id="rId9"/>
    <p:sldId id="259" r:id="rId10"/>
    <p:sldId id="269" r:id="rId11"/>
    <p:sldId id="260" r:id="rId12"/>
    <p:sldId id="265" r:id="rId13"/>
    <p:sldId id="261" r:id="rId14"/>
    <p:sldId id="262" r:id="rId15"/>
    <p:sldId id="268" r:id="rId16"/>
    <p:sldId id="263" r:id="rId17"/>
    <p:sldId id="279" r:id="rId18"/>
    <p:sldId id="280" r:id="rId19"/>
    <p:sldId id="281" r:id="rId20"/>
    <p:sldId id="282" r:id="rId21"/>
    <p:sldId id="283" r:id="rId22"/>
    <p:sldId id="264" r:id="rId23"/>
    <p:sldId id="267" r:id="rId24"/>
    <p:sldId id="270" r:id="rId25"/>
    <p:sldId id="271" r:id="rId26"/>
    <p:sldId id="272" r:id="rId27"/>
    <p:sldId id="273" r:id="rId28"/>
    <p:sldId id="274" r:id="rId29"/>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1" d="100"/>
          <a:sy n="101" d="100"/>
        </p:scale>
        <p:origin x="-264"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15" name="Скругленный прямоугольник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Скругленный прямоугольник 9"/>
          <p:cNvSpPr/>
          <p:nvPr/>
        </p:nvSpPr>
        <p:spPr>
          <a:xfrm>
            <a:off x="418596" y="434162"/>
            <a:ext cx="8306809" cy="3108960"/>
          </a:xfrm>
          <a:prstGeom prst="roundRect">
            <a:avLst>
              <a:gd name="adj" fmla="val 4578"/>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Заголовок 4"/>
          <p:cNvSpPr>
            <a:spLocks noGrp="1"/>
          </p:cNvSpPr>
          <p:nvPr>
            <p:ph type="ctrTitle"/>
          </p:nvPr>
        </p:nvSpPr>
        <p:spPr>
          <a:xfrm>
            <a:off x="722376" y="1820206"/>
            <a:ext cx="7772400" cy="1828800"/>
          </a:xfrm>
        </p:spPr>
        <p:txBody>
          <a:bodyPr lIns="45720" rIns="45720" bIns="45720"/>
          <a:lstStyle>
            <a:lvl1pPr algn="r">
              <a:defRPr sz="4500" b="1">
                <a:solidFill>
                  <a:schemeClr val="accent1">
                    <a:tint val="88000"/>
                    <a:satMod val="150000"/>
                  </a:schemeClr>
                </a:solidFill>
                <a:effectLst>
                  <a:outerShdw blurRad="53975" dist="22860" dir="5400000" algn="tl" rotWithShape="0">
                    <a:srgbClr val="000000">
                      <a:alpha val="55000"/>
                    </a:srgbClr>
                  </a:outerShdw>
                </a:effectLst>
              </a:defRPr>
            </a:lvl1pPr>
            <a:extLst/>
          </a:lstStyle>
          <a:p>
            <a:r>
              <a:rPr kumimoji="0" lang="ru-RU" smtClean="0"/>
              <a:t>Образец заголовка</a:t>
            </a:r>
            <a:endParaRPr kumimoji="0" lang="en-US"/>
          </a:p>
        </p:txBody>
      </p:sp>
      <p:sp>
        <p:nvSpPr>
          <p:cNvPr id="20" name="Подзаголовок 19"/>
          <p:cNvSpPr>
            <a:spLocks noGrp="1"/>
          </p:cNvSpPr>
          <p:nvPr>
            <p:ph type="subTitle" idx="1"/>
          </p:nvPr>
        </p:nvSpPr>
        <p:spPr>
          <a:xfrm>
            <a:off x="722376" y="3685032"/>
            <a:ext cx="7772400" cy="914400"/>
          </a:xfrm>
        </p:spPr>
        <p:txBody>
          <a:bodyPr lIns="182880" tIns="0"/>
          <a:lstStyle>
            <a:lvl1pPr marL="36576" indent="0" algn="r">
              <a:spcBef>
                <a:spcPts val="0"/>
              </a:spcBef>
              <a:buNone/>
              <a:defRPr sz="2000">
                <a:solidFill>
                  <a:schemeClr val="bg2">
                    <a:shade val="2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ru-RU" smtClean="0"/>
              <a:t>Образец подзаголовка</a:t>
            </a:r>
            <a:endParaRPr kumimoji="0" lang="en-US"/>
          </a:p>
        </p:txBody>
      </p:sp>
      <p:sp>
        <p:nvSpPr>
          <p:cNvPr id="19" name="Дата 18"/>
          <p:cNvSpPr>
            <a:spLocks noGrp="1"/>
          </p:cNvSpPr>
          <p:nvPr>
            <p:ph type="dt" sz="half" idx="10"/>
          </p:nvPr>
        </p:nvSpPr>
        <p:spPr/>
        <p:txBody>
          <a:bodyPr/>
          <a:lstStyle>
            <a:extLst/>
          </a:lstStyle>
          <a:p>
            <a:fld id="{8844619D-96B8-4144-97DD-F3BEB610CADB}" type="datetimeFigureOut">
              <a:rPr lang="ru-RU" smtClean="0"/>
              <a:pPr/>
              <a:t>06.09.2013</a:t>
            </a:fld>
            <a:endParaRPr lang="ru-RU"/>
          </a:p>
        </p:txBody>
      </p:sp>
      <p:sp>
        <p:nvSpPr>
          <p:cNvPr id="8" name="Нижний колонтитул 7"/>
          <p:cNvSpPr>
            <a:spLocks noGrp="1"/>
          </p:cNvSpPr>
          <p:nvPr>
            <p:ph type="ftr" sz="quarter" idx="11"/>
          </p:nvPr>
        </p:nvSpPr>
        <p:spPr/>
        <p:txBody>
          <a:bodyPr/>
          <a:lstStyle>
            <a:extLst/>
          </a:lstStyle>
          <a:p>
            <a:endParaRPr lang="ru-RU"/>
          </a:p>
        </p:txBody>
      </p:sp>
      <p:sp>
        <p:nvSpPr>
          <p:cNvPr id="11" name="Номер слайда 10"/>
          <p:cNvSpPr>
            <a:spLocks noGrp="1"/>
          </p:cNvSpPr>
          <p:nvPr>
            <p:ph type="sldNum" sz="quarter" idx="12"/>
          </p:nvPr>
        </p:nvSpPr>
        <p:spPr/>
        <p:txBody>
          <a:bodyPr/>
          <a:lstStyle>
            <a:extLst/>
          </a:lstStyle>
          <a:p>
            <a:fld id="{E0B0A1A2-F35F-4094-BD6D-C20488AC8666}"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2920" y="4983480"/>
            <a:ext cx="8183880" cy="1051560"/>
          </a:xfrm>
        </p:spPr>
        <p:txBody>
          <a:bodyPr/>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502920" y="530352"/>
            <a:ext cx="8183880" cy="4187952"/>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8844619D-96B8-4144-97DD-F3BEB610CADB}" type="datetimeFigureOut">
              <a:rPr lang="ru-RU" smtClean="0"/>
              <a:pPr/>
              <a:t>06.09.2013</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E0B0A1A2-F35F-4094-BD6D-C20488AC8666}"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533404"/>
            <a:ext cx="1981200" cy="5257799"/>
          </a:xfrm>
        </p:spPr>
        <p:txBody>
          <a:bodyPr vert="eaVert"/>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533400" y="533402"/>
            <a:ext cx="5943600" cy="5257801"/>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8844619D-96B8-4144-97DD-F3BEB610CADB}" type="datetimeFigureOut">
              <a:rPr lang="ru-RU" smtClean="0"/>
              <a:pPr/>
              <a:t>06.09.2013</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E0B0A1A2-F35F-4094-BD6D-C20488AC8666}"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2920" y="4983480"/>
            <a:ext cx="8183880" cy="1051560"/>
          </a:xfrm>
        </p:spPr>
        <p:txBody>
          <a:bodyPr/>
          <a:lstStyle>
            <a:extLst/>
          </a:lstStyle>
          <a:p>
            <a:r>
              <a:rPr kumimoji="0" lang="ru-RU" smtClean="0"/>
              <a:t>Образец заголовка</a:t>
            </a:r>
            <a:endParaRPr kumimoji="0" lang="en-US"/>
          </a:p>
        </p:txBody>
      </p:sp>
      <p:sp>
        <p:nvSpPr>
          <p:cNvPr id="3" name="Содержимое 2"/>
          <p:cNvSpPr>
            <a:spLocks noGrp="1"/>
          </p:cNvSpPr>
          <p:nvPr>
            <p:ph idx="1"/>
          </p:nvPr>
        </p:nvSpPr>
        <p:spPr>
          <a:xfrm>
            <a:off x="502920" y="530352"/>
            <a:ext cx="8183880" cy="4187952"/>
          </a:xfrm>
        </p:spPr>
        <p:txBody>
          <a:bodyPr/>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8844619D-96B8-4144-97DD-F3BEB610CADB}" type="datetimeFigureOut">
              <a:rPr lang="ru-RU" smtClean="0"/>
              <a:pPr/>
              <a:t>06.09.2013</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E0B0A1A2-F35F-4094-BD6D-C20488AC8666}"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14" name="Скругленный прямоугольник 13"/>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Скругленный прямоугольник 10"/>
          <p:cNvSpPr/>
          <p:nvPr/>
        </p:nvSpPr>
        <p:spPr>
          <a:xfrm>
            <a:off x="418596" y="434162"/>
            <a:ext cx="8306809" cy="4341329"/>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Заголовок 1"/>
          <p:cNvSpPr>
            <a:spLocks noGrp="1"/>
          </p:cNvSpPr>
          <p:nvPr>
            <p:ph type="title"/>
          </p:nvPr>
        </p:nvSpPr>
        <p:spPr>
          <a:xfrm>
            <a:off x="468344" y="4928616"/>
            <a:ext cx="8183880" cy="676656"/>
          </a:xfrm>
        </p:spPr>
        <p:txBody>
          <a:bodyPr lIns="91440" bIns="0" anchor="b"/>
          <a:lstStyle>
            <a:lvl1pPr algn="l">
              <a:buNone/>
              <a:defRPr sz="3600" b="0" cap="none" baseline="0">
                <a:solidFill>
                  <a:schemeClr val="bg2">
                    <a:shade val="25000"/>
                  </a:schemeClr>
                </a:solidFill>
                <a:effectLst/>
              </a:defRPr>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468344" y="5624484"/>
            <a:ext cx="8183880" cy="420624"/>
          </a:xfrm>
        </p:spPr>
        <p:txBody>
          <a:bodyPr lIns="118872" tIns="0" anchor="t"/>
          <a:lstStyle>
            <a:lvl1pPr marL="0" marR="36576" indent="0" algn="l">
              <a:spcBef>
                <a:spcPts val="0"/>
              </a:spcBef>
              <a:spcAft>
                <a:spcPts val="0"/>
              </a:spcAft>
              <a:buNone/>
              <a:defRPr sz="1800" b="0">
                <a:solidFill>
                  <a:schemeClr val="accent1">
                    <a:shade val="50000"/>
                    <a:satMod val="110000"/>
                  </a:schemeClr>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extLst/>
          </a:lstStyle>
          <a:p>
            <a:fld id="{8844619D-96B8-4144-97DD-F3BEB610CADB}" type="datetimeFigureOut">
              <a:rPr lang="ru-RU" smtClean="0"/>
              <a:pPr/>
              <a:t>06.09.2013</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E0B0A1A2-F35F-4094-BD6D-C20488AC8666}"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Содержимое 2"/>
          <p:cNvSpPr>
            <a:spLocks noGrp="1"/>
          </p:cNvSpPr>
          <p:nvPr>
            <p:ph sz="half" idx="1"/>
          </p:nvPr>
        </p:nvSpPr>
        <p:spPr>
          <a:xfrm>
            <a:off x="514352"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755360"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8844619D-96B8-4144-97DD-F3BEB610CADB}" type="datetimeFigureOut">
              <a:rPr lang="ru-RU" smtClean="0"/>
              <a:pPr/>
              <a:t>06.09.2013</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E0B0A1A2-F35F-4094-BD6D-C20488AC8666}"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2920" y="4983480"/>
            <a:ext cx="8183880" cy="1051560"/>
          </a:xfrm>
        </p:spPr>
        <p:txBody>
          <a:bodyPr anchor="b"/>
          <a:lstStyle>
            <a:lvl1pPr>
              <a:defRPr b="1"/>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607224" y="579438"/>
            <a:ext cx="3931920" cy="792162"/>
          </a:xfrm>
        </p:spPr>
        <p:txBody>
          <a:bodyPr lIns="146304"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52169" y="579438"/>
            <a:ext cx="3931920" cy="792162"/>
          </a:xfrm>
        </p:spPr>
        <p:txBody>
          <a:bodyPr lIns="137160"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607224"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652169"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extLst/>
          </a:lstStyle>
          <a:p>
            <a:fld id="{8844619D-96B8-4144-97DD-F3BEB610CADB}" type="datetimeFigureOut">
              <a:rPr lang="ru-RU" smtClean="0"/>
              <a:pPr/>
              <a:t>06.09.2013</a:t>
            </a:fld>
            <a:endParaRPr lang="ru-RU"/>
          </a:p>
        </p:txBody>
      </p:sp>
      <p:sp>
        <p:nvSpPr>
          <p:cNvPr id="8" name="Нижний колонтитул 7"/>
          <p:cNvSpPr>
            <a:spLocks noGrp="1"/>
          </p:cNvSpPr>
          <p:nvPr>
            <p:ph type="ftr" sz="quarter" idx="11"/>
          </p:nvPr>
        </p:nvSpPr>
        <p:spPr/>
        <p:txBody>
          <a:bodyPr/>
          <a:lstStyle>
            <a:extLst/>
          </a:lstStyle>
          <a:p>
            <a:endParaRPr lang="ru-RU"/>
          </a:p>
        </p:txBody>
      </p:sp>
      <p:sp>
        <p:nvSpPr>
          <p:cNvPr id="9" name="Номер слайда 8"/>
          <p:cNvSpPr>
            <a:spLocks noGrp="1"/>
          </p:cNvSpPr>
          <p:nvPr>
            <p:ph type="sldNum" sz="quarter" idx="12"/>
          </p:nvPr>
        </p:nvSpPr>
        <p:spPr/>
        <p:txBody>
          <a:bodyPr/>
          <a:lstStyle>
            <a:extLst/>
          </a:lstStyle>
          <a:p>
            <a:fld id="{E0B0A1A2-F35F-4094-BD6D-C20488AC8666}"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extLst/>
          </a:lstStyle>
          <a:p>
            <a:fld id="{8844619D-96B8-4144-97DD-F3BEB610CADB}" type="datetimeFigureOut">
              <a:rPr lang="ru-RU" smtClean="0"/>
              <a:pPr/>
              <a:t>06.09.2013</a:t>
            </a:fld>
            <a:endParaRPr lang="ru-RU"/>
          </a:p>
        </p:txBody>
      </p:sp>
      <p:sp>
        <p:nvSpPr>
          <p:cNvPr id="4" name="Нижний колонтитул 3"/>
          <p:cNvSpPr>
            <a:spLocks noGrp="1"/>
          </p:cNvSpPr>
          <p:nvPr>
            <p:ph type="ftr" sz="quarter" idx="11"/>
          </p:nvPr>
        </p:nvSpPr>
        <p:spPr/>
        <p:txBody>
          <a:bodyPr/>
          <a:lstStyle>
            <a:extLst/>
          </a:lstStyle>
          <a:p>
            <a:endParaRPr lang="ru-RU"/>
          </a:p>
        </p:txBody>
      </p:sp>
      <p:sp>
        <p:nvSpPr>
          <p:cNvPr id="5" name="Номер слайда 4"/>
          <p:cNvSpPr>
            <a:spLocks noGrp="1"/>
          </p:cNvSpPr>
          <p:nvPr>
            <p:ph type="sldNum" sz="quarter" idx="12"/>
          </p:nvPr>
        </p:nvSpPr>
        <p:spPr/>
        <p:txBody>
          <a:bodyPr/>
          <a:lstStyle>
            <a:extLst/>
          </a:lstStyle>
          <a:p>
            <a:fld id="{E0B0A1A2-F35F-4094-BD6D-C20488AC8666}"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7" name="Скругленный прямоугольник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Дата 1"/>
          <p:cNvSpPr>
            <a:spLocks noGrp="1"/>
          </p:cNvSpPr>
          <p:nvPr>
            <p:ph type="dt" sz="half" idx="10"/>
          </p:nvPr>
        </p:nvSpPr>
        <p:spPr/>
        <p:txBody>
          <a:bodyPr/>
          <a:lstStyle>
            <a:extLst/>
          </a:lstStyle>
          <a:p>
            <a:fld id="{8844619D-96B8-4144-97DD-F3BEB610CADB}" type="datetimeFigureOut">
              <a:rPr lang="ru-RU" smtClean="0"/>
              <a:pPr/>
              <a:t>06.09.2013</a:t>
            </a:fld>
            <a:endParaRPr lang="ru-RU"/>
          </a:p>
        </p:txBody>
      </p:sp>
      <p:sp>
        <p:nvSpPr>
          <p:cNvPr id="3" name="Нижний колонтитул 2"/>
          <p:cNvSpPr>
            <a:spLocks noGrp="1"/>
          </p:cNvSpPr>
          <p:nvPr>
            <p:ph type="ftr" sz="quarter" idx="11"/>
          </p:nvPr>
        </p:nvSpPr>
        <p:spPr/>
        <p:txBody>
          <a:bodyPr/>
          <a:lstStyle>
            <a:extLst/>
          </a:lstStyle>
          <a:p>
            <a:endParaRPr lang="ru-RU"/>
          </a:p>
        </p:txBody>
      </p:sp>
      <p:sp>
        <p:nvSpPr>
          <p:cNvPr id="4" name="Номер слайда 3"/>
          <p:cNvSpPr>
            <a:spLocks noGrp="1"/>
          </p:cNvSpPr>
          <p:nvPr>
            <p:ph type="sldNum" sz="quarter" idx="12"/>
          </p:nvPr>
        </p:nvSpPr>
        <p:spPr/>
        <p:txBody>
          <a:bodyPr/>
          <a:lstStyle>
            <a:extLst/>
          </a:lstStyle>
          <a:p>
            <a:fld id="{E0B0A1A2-F35F-4094-BD6D-C20488AC8666}"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538784" y="533400"/>
            <a:ext cx="2971800" cy="914400"/>
          </a:xfrm>
        </p:spPr>
        <p:txBody>
          <a:bodyPr anchor="b"/>
          <a:lstStyle>
            <a:lvl1pPr algn="l">
              <a:buNone/>
              <a:defRPr sz="2200" b="1">
                <a:solidFill>
                  <a:schemeClr val="accent1"/>
                </a:solidFill>
              </a:defRPr>
            </a:lvl1pPr>
            <a:extLst/>
          </a:lstStyle>
          <a:p>
            <a:r>
              <a:rPr kumimoji="0" lang="ru-RU" smtClean="0"/>
              <a:t>Образец заголовка</a:t>
            </a:r>
            <a:endParaRPr kumimoji="0" lang="en-US"/>
          </a:p>
        </p:txBody>
      </p:sp>
      <p:sp>
        <p:nvSpPr>
          <p:cNvPr id="3" name="Текст 2"/>
          <p:cNvSpPr>
            <a:spLocks noGrp="1"/>
          </p:cNvSpPr>
          <p:nvPr>
            <p:ph type="body" idx="2"/>
          </p:nvPr>
        </p:nvSpPr>
        <p:spPr>
          <a:xfrm>
            <a:off x="5538847" y="1447802"/>
            <a:ext cx="2971800" cy="4206112"/>
          </a:xfrm>
        </p:spPr>
        <p:txBody>
          <a:bodyPr lIns="91440"/>
          <a:lstStyle>
            <a:lvl1pPr marL="18288" marR="18288" indent="0">
              <a:spcBef>
                <a:spcPts val="0"/>
              </a:spcBef>
              <a:buNone/>
              <a:defRPr sz="1400">
                <a:solidFill>
                  <a:schemeClr val="tx1"/>
                </a:solidFill>
              </a:defRPr>
            </a:lvl1pPr>
            <a:lvl2pPr>
              <a:buNone/>
              <a:defRPr sz="1200">
                <a:solidFill>
                  <a:schemeClr val="tx1"/>
                </a:solidFill>
              </a:defRPr>
            </a:lvl2pPr>
            <a:lvl3pPr>
              <a:buNone/>
              <a:defRPr sz="1000">
                <a:solidFill>
                  <a:schemeClr val="tx1"/>
                </a:solidFill>
              </a:defRPr>
            </a:lvl3pPr>
            <a:lvl4pPr>
              <a:buNone/>
              <a:defRPr sz="900">
                <a:solidFill>
                  <a:schemeClr val="tx1"/>
                </a:solidFill>
              </a:defRPr>
            </a:lvl4pPr>
            <a:lvl5pPr>
              <a:buNone/>
              <a:defRPr sz="900">
                <a:solidFill>
                  <a:schemeClr val="tx1"/>
                </a:solidFill>
              </a:defRPr>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1"/>
          </p:nvPr>
        </p:nvSpPr>
        <p:spPr>
          <a:xfrm>
            <a:off x="761372" y="930144"/>
            <a:ext cx="4626159" cy="4724402"/>
          </a:xfrm>
        </p:spPr>
        <p:txBody>
          <a:bodyPr/>
          <a:lstStyle>
            <a:lvl1pPr>
              <a:defRPr sz="2800">
                <a:solidFill>
                  <a:schemeClr val="tx1"/>
                </a:solidFill>
              </a:defRPr>
            </a:lvl1pPr>
            <a:lvl2pPr>
              <a:defRPr sz="2600">
                <a:solidFill>
                  <a:schemeClr val="tx1"/>
                </a:solidFill>
              </a:defRPr>
            </a:lvl2pPr>
            <a:lvl3pPr>
              <a:defRPr sz="2400">
                <a:solidFill>
                  <a:schemeClr val="tx1"/>
                </a:solidFill>
              </a:defRPr>
            </a:lvl3pPr>
            <a:lvl4pPr>
              <a:defRPr sz="2000">
                <a:solidFill>
                  <a:schemeClr val="tx1"/>
                </a:solidFill>
              </a:defRPr>
            </a:lvl4pPr>
            <a:lvl5pPr>
              <a:defRPr sz="2000">
                <a:solidFill>
                  <a:schemeClr val="tx1"/>
                </a:solidFill>
              </a:defRPr>
            </a:lvl5pPr>
            <a:lvl6pPr>
              <a:buNone/>
              <a:defRPr/>
            </a:lvl6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8844619D-96B8-4144-97DD-F3BEB610CADB}" type="datetimeFigureOut">
              <a:rPr lang="ru-RU" smtClean="0"/>
              <a:pPr/>
              <a:t>06.09.2013</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E0B0A1A2-F35F-4094-BD6D-C20488AC8666}"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15" name="Скругленный прямоугольник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Прямоугольник с одним скругленным углом 10"/>
          <p:cNvSpPr/>
          <p:nvPr/>
        </p:nvSpPr>
        <p:spPr>
          <a:xfrm>
            <a:off x="6400800" y="434162"/>
            <a:ext cx="2324605" cy="4343400"/>
          </a:xfrm>
          <a:prstGeom prst="round1Rect">
            <a:avLst>
              <a:gd name="adj" fmla="val 2748"/>
            </a:avLst>
          </a:prstGeom>
          <a:solidFill>
            <a:srgbClr val="1C1C1C"/>
          </a:soli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Заголовок 1"/>
          <p:cNvSpPr>
            <a:spLocks noGrp="1"/>
          </p:cNvSpPr>
          <p:nvPr>
            <p:ph type="title"/>
          </p:nvPr>
        </p:nvSpPr>
        <p:spPr>
          <a:xfrm>
            <a:off x="457200" y="5012056"/>
            <a:ext cx="8229600" cy="1051560"/>
          </a:xfrm>
        </p:spPr>
        <p:txBody>
          <a:bodyPr anchor="t"/>
          <a:lstStyle>
            <a:lvl1pPr algn="l">
              <a:buNone/>
              <a:defRPr sz="3600" b="0">
                <a:solidFill>
                  <a:schemeClr val="bg2">
                    <a:shade val="25000"/>
                  </a:schemeClr>
                </a:solidFill>
                <a:effectLst/>
              </a:defRPr>
            </a:lvl1pPr>
            <a:extLst/>
          </a:lstStyle>
          <a:p>
            <a:r>
              <a:rPr kumimoji="0" lang="ru-RU" smtClean="0"/>
              <a:t>Образец заголовка</a:t>
            </a:r>
            <a:endParaRPr kumimoji="0" lang="en-US"/>
          </a:p>
        </p:txBody>
      </p:sp>
      <p:sp>
        <p:nvSpPr>
          <p:cNvPr id="4" name="Текст 3"/>
          <p:cNvSpPr>
            <a:spLocks noGrp="1"/>
          </p:cNvSpPr>
          <p:nvPr>
            <p:ph type="body" sz="half" idx="2"/>
          </p:nvPr>
        </p:nvSpPr>
        <p:spPr bwMode="grayWhite">
          <a:xfrm>
            <a:off x="6462712" y="533400"/>
            <a:ext cx="2240280" cy="4211480"/>
          </a:xfrm>
        </p:spPr>
        <p:txBody>
          <a:bodyPr lIns="91440"/>
          <a:lstStyle>
            <a:lvl1pPr marL="45720" indent="0" algn="l">
              <a:spcBef>
                <a:spcPts val="0"/>
              </a:spcBef>
              <a:buNone/>
              <a:defRPr sz="1400">
                <a:solidFill>
                  <a:srgbClr val="FFFFFF"/>
                </a:solidFill>
              </a:defRPr>
            </a:lvl1pPr>
            <a:lvl2pPr>
              <a:defRPr sz="1200">
                <a:solidFill>
                  <a:srgbClr val="FFFFFF"/>
                </a:solidFill>
              </a:defRPr>
            </a:lvl2pPr>
            <a:lvl3pPr>
              <a:defRPr sz="1000">
                <a:solidFill>
                  <a:srgbClr val="FFFFFF"/>
                </a:solidFill>
              </a:defRPr>
            </a:lvl3pPr>
            <a:lvl4pPr>
              <a:defRPr sz="900">
                <a:solidFill>
                  <a:srgbClr val="FFFFFF"/>
                </a:solidFill>
              </a:defRPr>
            </a:lvl4pPr>
            <a:lvl5pPr>
              <a:defRPr sz="900">
                <a:solidFill>
                  <a:srgbClr val="FFFFFF"/>
                </a:solidFill>
              </a:defRPr>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8844619D-96B8-4144-97DD-F3BEB610CADB}" type="datetimeFigureOut">
              <a:rPr lang="ru-RU" smtClean="0"/>
              <a:pPr/>
              <a:t>06.09.2013</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E0B0A1A2-F35F-4094-BD6D-C20488AC8666}" type="slidenum">
              <a:rPr lang="ru-RU" smtClean="0"/>
              <a:pPr/>
              <a:t>‹#›</a:t>
            </a:fld>
            <a:endParaRPr lang="ru-RU"/>
          </a:p>
        </p:txBody>
      </p:sp>
      <p:sp>
        <p:nvSpPr>
          <p:cNvPr id="3" name="Рисунок 2"/>
          <p:cNvSpPr>
            <a:spLocks noGrp="1"/>
          </p:cNvSpPr>
          <p:nvPr>
            <p:ph type="pic" idx="1"/>
          </p:nvPr>
        </p:nvSpPr>
        <p:spPr>
          <a:xfrm>
            <a:off x="421480" y="435768"/>
            <a:ext cx="5925312" cy="4343400"/>
          </a:xfrm>
          <a:prstGeom prst="snipRoundRect">
            <a:avLst>
              <a:gd name="adj1" fmla="val 1040"/>
              <a:gd name="adj2" fmla="val 0"/>
            </a:avLst>
          </a:prstGeom>
          <a:solidFill>
            <a:schemeClr val="bg2">
              <a:shade val="10000"/>
            </a:schemeClr>
          </a:solidFill>
        </p:spPr>
        <p:txBody>
          <a:bodyPr/>
          <a:lstStyle>
            <a:lvl1pPr marL="0" indent="0">
              <a:buNone/>
              <a:defRPr sz="3200"/>
            </a:lvl1pPr>
            <a:extLst/>
          </a:lstStyle>
          <a:p>
            <a:r>
              <a:rPr kumimoji="0" lang="ru-RU" smtClean="0"/>
              <a:t>Вставка рисунка</a:t>
            </a:r>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Скругленный прямоугольник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Скругленный прямоугольник 8"/>
          <p:cNvSpPr/>
          <p:nvPr/>
        </p:nvSpPr>
        <p:spPr>
          <a:xfrm>
            <a:off x="418596" y="434162"/>
            <a:ext cx="8306809" cy="5486400"/>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3" name="Заголовок 12"/>
          <p:cNvSpPr>
            <a:spLocks noGrp="1"/>
          </p:cNvSpPr>
          <p:nvPr>
            <p:ph type="title"/>
          </p:nvPr>
        </p:nvSpPr>
        <p:spPr>
          <a:xfrm>
            <a:off x="502920" y="4985590"/>
            <a:ext cx="8183880" cy="1051560"/>
          </a:xfrm>
          <a:prstGeom prst="rect">
            <a:avLst/>
          </a:prstGeom>
        </p:spPr>
        <p:txBody>
          <a:bodyPr vert="horz" anchor="b">
            <a:normAutofit/>
          </a:bodyPr>
          <a:lstStyle>
            <a:extLst/>
          </a:lstStyle>
          <a:p>
            <a:r>
              <a:rPr kumimoji="0" lang="ru-RU" smtClean="0"/>
              <a:t>Образец заголовка</a:t>
            </a:r>
            <a:endParaRPr kumimoji="0" lang="en-US"/>
          </a:p>
        </p:txBody>
      </p:sp>
      <p:sp>
        <p:nvSpPr>
          <p:cNvPr id="4" name="Текст 3"/>
          <p:cNvSpPr>
            <a:spLocks noGrp="1"/>
          </p:cNvSpPr>
          <p:nvPr>
            <p:ph type="body" idx="1"/>
          </p:nvPr>
        </p:nvSpPr>
        <p:spPr>
          <a:xfrm>
            <a:off x="502920" y="530352"/>
            <a:ext cx="8183880" cy="4187952"/>
          </a:xfrm>
          <a:prstGeom prst="rect">
            <a:avLst/>
          </a:prstGeom>
        </p:spPr>
        <p:txBody>
          <a:bodyPr vert="horz" lIns="182880" tIns="91440">
            <a:normAutofit/>
          </a:bodyPr>
          <a:lstStyle>
            <a:extLst/>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25" name="Дата 24"/>
          <p:cNvSpPr>
            <a:spLocks noGrp="1"/>
          </p:cNvSpPr>
          <p:nvPr>
            <p:ph type="dt" sz="half" idx="2"/>
          </p:nvPr>
        </p:nvSpPr>
        <p:spPr>
          <a:xfrm>
            <a:off x="3776328" y="6111875"/>
            <a:ext cx="22860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8844619D-96B8-4144-97DD-F3BEB610CADB}" type="datetimeFigureOut">
              <a:rPr lang="ru-RU" smtClean="0"/>
              <a:pPr/>
              <a:t>06.09.2013</a:t>
            </a:fld>
            <a:endParaRPr lang="ru-RU"/>
          </a:p>
        </p:txBody>
      </p:sp>
      <p:sp>
        <p:nvSpPr>
          <p:cNvPr id="18" name="Нижний колонтитул 17"/>
          <p:cNvSpPr>
            <a:spLocks noGrp="1"/>
          </p:cNvSpPr>
          <p:nvPr>
            <p:ph type="ftr" sz="quarter" idx="3"/>
          </p:nvPr>
        </p:nvSpPr>
        <p:spPr>
          <a:xfrm>
            <a:off x="6062328" y="6111875"/>
            <a:ext cx="2286000" cy="365125"/>
          </a:xfrm>
          <a:prstGeom prst="rect">
            <a:avLst/>
          </a:prstGeom>
        </p:spPr>
        <p:txBody>
          <a:bodyPr vert="horz" anchor="b"/>
          <a:lstStyle>
            <a:lvl1pPr algn="l" eaLnBrk="1" latinLnBrk="0" hangingPunct="1">
              <a:defRPr kumimoji="0" sz="1000">
                <a:solidFill>
                  <a:schemeClr val="bg2">
                    <a:shade val="50000"/>
                  </a:schemeClr>
                </a:solidFill>
              </a:defRPr>
            </a:lvl1pPr>
            <a:extLst/>
          </a:lstStyle>
          <a:p>
            <a:endParaRPr lang="ru-RU"/>
          </a:p>
        </p:txBody>
      </p:sp>
      <p:sp>
        <p:nvSpPr>
          <p:cNvPr id="5" name="Номер слайда 4"/>
          <p:cNvSpPr>
            <a:spLocks noGrp="1"/>
          </p:cNvSpPr>
          <p:nvPr>
            <p:ph type="sldNum" sz="quarter" idx="4"/>
          </p:nvPr>
        </p:nvSpPr>
        <p:spPr>
          <a:xfrm>
            <a:off x="8348328" y="6111875"/>
            <a:ext cx="4572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E0B0A1A2-F35F-4094-BD6D-C20488AC8666}"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600" b="1" kern="120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defRPr>
      </a:lvl1pPr>
      <a:extLst/>
    </p:titleStyle>
    <p:bodyStyle>
      <a:lvl1pPr marL="265176" indent="-265176" algn="l" rtl="0" eaLnBrk="1" latinLnBrk="0" hangingPunct="1">
        <a:spcBef>
          <a:spcPts val="250"/>
        </a:spcBef>
        <a:buClr>
          <a:schemeClr val="accent1"/>
        </a:buClr>
        <a:buSzPct val="80000"/>
        <a:buFont typeface="Wingdings 2"/>
        <a:buChar char=""/>
        <a:defRPr kumimoji="0" sz="2800" kern="1200">
          <a:solidFill>
            <a:schemeClr val="tx1"/>
          </a:solidFill>
          <a:effectLst/>
          <a:latin typeface="+mn-lt"/>
          <a:ea typeface="+mn-ea"/>
          <a:cs typeface="+mn-cs"/>
        </a:defRPr>
      </a:lvl1pPr>
      <a:lvl2pPr marL="548640" indent="-201168" algn="l" rtl="0" eaLnBrk="1" latinLnBrk="0" hangingPunct="1">
        <a:spcBef>
          <a:spcPts val="250"/>
        </a:spcBef>
        <a:buClr>
          <a:schemeClr val="accent1"/>
        </a:buClr>
        <a:buSzPct val="100000"/>
        <a:buFont typeface="Verdana"/>
        <a:buChar char="◦"/>
        <a:defRPr kumimoji="0" sz="2400" kern="1200">
          <a:solidFill>
            <a:schemeClr val="tx1"/>
          </a:solidFill>
          <a:latin typeface="+mn-lt"/>
          <a:ea typeface="+mn-ea"/>
          <a:cs typeface="+mn-cs"/>
        </a:defRPr>
      </a:lvl2pPr>
      <a:lvl3pPr marL="786384" indent="-182880" algn="l" rtl="0" eaLnBrk="1" latinLnBrk="0" hangingPunct="1">
        <a:spcBef>
          <a:spcPts val="250"/>
        </a:spcBef>
        <a:buClr>
          <a:schemeClr val="accent2">
            <a:tint val="85000"/>
            <a:satMod val="285000"/>
          </a:schemeClr>
        </a:buClr>
        <a:buSzPct val="100000"/>
        <a:buFont typeface="Wingdings 2"/>
        <a:buChar char=""/>
        <a:defRPr kumimoji="0" sz="2200" kern="1200">
          <a:solidFill>
            <a:schemeClr val="tx1"/>
          </a:solidFill>
          <a:latin typeface="+mn-lt"/>
          <a:ea typeface="+mn-ea"/>
          <a:cs typeface="+mn-cs"/>
        </a:defRPr>
      </a:lvl3pPr>
      <a:lvl4pPr marL="1024128" indent="-182880" algn="l" rtl="0" eaLnBrk="1" latinLnBrk="0" hangingPunct="1">
        <a:spcBef>
          <a:spcPts val="230"/>
        </a:spcBef>
        <a:buClr>
          <a:schemeClr val="accent2">
            <a:tint val="85000"/>
            <a:satMod val="285000"/>
          </a:schemeClr>
        </a:buClr>
        <a:buSzPct val="112000"/>
        <a:buFont typeface="Verdana"/>
        <a:buChar char="◦"/>
        <a:defRPr kumimoji="0" sz="1900" kern="1200">
          <a:solidFill>
            <a:schemeClr val="tx1"/>
          </a:solidFill>
          <a:latin typeface="+mn-lt"/>
          <a:ea typeface="+mn-ea"/>
          <a:cs typeface="+mn-cs"/>
        </a:defRPr>
      </a:lvl4pPr>
      <a:lvl5pPr marL="1280160" indent="-182880" algn="l" rtl="0" eaLnBrk="1" latinLnBrk="0" hangingPunct="1">
        <a:spcBef>
          <a:spcPts val="250"/>
        </a:spcBef>
        <a:buClr>
          <a:schemeClr val="accent3">
            <a:tint val="85000"/>
            <a:satMod val="275000"/>
          </a:schemeClr>
        </a:buClr>
        <a:buSzPct val="100000"/>
        <a:buFont typeface="Wingdings 2"/>
        <a:buChar char=""/>
        <a:defRPr kumimoji="0" sz="1800" kern="1200">
          <a:solidFill>
            <a:schemeClr val="tx1"/>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8.wm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9.wmf"/><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0.jp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2.wmf"/><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3.w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gi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gi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7.w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normAutofit fontScale="90000"/>
          </a:bodyPr>
          <a:lstStyle/>
          <a:p>
            <a:r>
              <a:rPr lang="ru-RU" dirty="0" smtClean="0"/>
              <a:t>Психологическая подготовка к экзаменам</a:t>
            </a:r>
            <a:endParaRPr lang="ru-RU" dirty="0"/>
          </a:p>
        </p:txBody>
      </p:sp>
      <p:sp>
        <p:nvSpPr>
          <p:cNvPr id="3" name="Подзаголовок 2"/>
          <p:cNvSpPr>
            <a:spLocks noGrp="1"/>
          </p:cNvSpPr>
          <p:nvPr>
            <p:ph type="subTitle" idx="1"/>
          </p:nvPr>
        </p:nvSpPr>
        <p:spPr>
          <a:xfrm>
            <a:off x="785786" y="5214950"/>
            <a:ext cx="7772400" cy="914400"/>
          </a:xfrm>
        </p:spPr>
        <p:txBody>
          <a:bodyPr>
            <a:normAutofit/>
          </a:bodyPr>
          <a:lstStyle/>
          <a:p>
            <a:r>
              <a:rPr lang="ru-RU" dirty="0" smtClean="0"/>
              <a:t>Психологическая </a:t>
            </a:r>
            <a:r>
              <a:rPr lang="ru-RU" dirty="0" smtClean="0"/>
              <a:t>служба школы</a:t>
            </a:r>
            <a:endParaRPr lang="ru-RU"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285852" y="428604"/>
            <a:ext cx="8183880" cy="1051560"/>
          </a:xfrm>
        </p:spPr>
        <p:txBody>
          <a:bodyPr/>
          <a:lstStyle/>
          <a:p>
            <a:r>
              <a:rPr lang="ru-RU" dirty="0" smtClean="0"/>
              <a:t>        Самопознание</a:t>
            </a:r>
            <a:endParaRPr lang="ru-RU" dirty="0"/>
          </a:p>
        </p:txBody>
      </p:sp>
      <p:sp>
        <p:nvSpPr>
          <p:cNvPr id="3" name="Содержимое 2"/>
          <p:cNvSpPr>
            <a:spLocks noGrp="1"/>
          </p:cNvSpPr>
          <p:nvPr>
            <p:ph idx="1"/>
          </p:nvPr>
        </p:nvSpPr>
        <p:spPr>
          <a:xfrm>
            <a:off x="285720" y="1571612"/>
            <a:ext cx="8183880" cy="4187952"/>
          </a:xfrm>
        </p:spPr>
        <p:txBody>
          <a:bodyPr/>
          <a:lstStyle/>
          <a:p>
            <a:r>
              <a:rPr lang="ru-RU" dirty="0" smtClean="0"/>
              <a:t>Для начала определите, кто Вы - "</a:t>
            </a:r>
            <a:r>
              <a:rPr lang="ru-RU" b="1" dirty="0" smtClean="0"/>
              <a:t>сова</a:t>
            </a:r>
            <a:r>
              <a:rPr lang="ru-RU" dirty="0" smtClean="0"/>
              <a:t>" или "</a:t>
            </a:r>
            <a:r>
              <a:rPr lang="ru-RU" b="1" dirty="0" smtClean="0"/>
              <a:t>жаворонок</a:t>
            </a:r>
            <a:r>
              <a:rPr lang="en-US" dirty="0" smtClean="0"/>
              <a:t>”</a:t>
            </a:r>
            <a:endParaRPr lang="ru-RU" dirty="0" smtClean="0"/>
          </a:p>
          <a:p>
            <a:r>
              <a:rPr lang="ru-RU" dirty="0" smtClean="0"/>
              <a:t> В зависимости от этого максимально загрузите утренние или, напротив, вечерние часы</a:t>
            </a:r>
          </a:p>
          <a:p>
            <a:r>
              <a:rPr lang="ru-RU" dirty="0" smtClean="0"/>
              <a:t>Наиболее цепкая память между </a:t>
            </a:r>
            <a:r>
              <a:rPr lang="ru-RU" b="1" dirty="0" smtClean="0"/>
              <a:t>8 и 12 </a:t>
            </a:r>
            <a:r>
              <a:rPr lang="ru-RU" dirty="0" smtClean="0"/>
              <a:t>часами дня и в </a:t>
            </a:r>
            <a:r>
              <a:rPr lang="ru-RU" b="1" dirty="0" smtClean="0"/>
              <a:t>17- 21 </a:t>
            </a:r>
            <a:r>
              <a:rPr lang="ru-RU" dirty="0" smtClean="0"/>
              <a:t>часов вечера.</a:t>
            </a:r>
            <a:endParaRPr lang="ru-RU"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500166" y="0"/>
            <a:ext cx="8183880" cy="1051560"/>
          </a:xfrm>
        </p:spPr>
        <p:txBody>
          <a:bodyPr/>
          <a:lstStyle/>
          <a:p>
            <a:r>
              <a:rPr lang="ru-RU" dirty="0" smtClean="0"/>
              <a:t>	Самопознание</a:t>
            </a:r>
            <a:endParaRPr lang="ru-RU" dirty="0"/>
          </a:p>
        </p:txBody>
      </p:sp>
      <p:sp>
        <p:nvSpPr>
          <p:cNvPr id="3" name="Содержимое 2"/>
          <p:cNvSpPr>
            <a:spLocks noGrp="1"/>
          </p:cNvSpPr>
          <p:nvPr>
            <p:ph idx="1"/>
          </p:nvPr>
        </p:nvSpPr>
        <p:spPr>
          <a:xfrm>
            <a:off x="500034" y="1142984"/>
            <a:ext cx="8183880" cy="4902332"/>
          </a:xfrm>
        </p:spPr>
        <p:txBody>
          <a:bodyPr>
            <a:normAutofit fontScale="85000" lnSpcReduction="20000"/>
          </a:bodyPr>
          <a:lstStyle/>
          <a:p>
            <a:pPr>
              <a:buNone/>
            </a:pPr>
            <a:endParaRPr lang="ru-RU" dirty="0" smtClean="0"/>
          </a:p>
          <a:p>
            <a:r>
              <a:rPr lang="ru-RU" b="1" dirty="0" smtClean="0"/>
              <a:t>Жаворонок</a:t>
            </a:r>
            <a:r>
              <a:rPr lang="ru-RU" dirty="0" smtClean="0"/>
              <a:t> – Вы без проблем просыпаетесь рано утром, Ваша работоспособность максимальна в первой половине дня, затем она постепенно снижается</a:t>
            </a:r>
          </a:p>
          <a:p>
            <a:endParaRPr lang="ru-RU" dirty="0" smtClean="0"/>
          </a:p>
          <a:p>
            <a:r>
              <a:rPr lang="ru-RU" b="1" dirty="0" smtClean="0"/>
              <a:t>Голубь </a:t>
            </a:r>
            <a:r>
              <a:rPr lang="ru-RU" dirty="0" smtClean="0"/>
              <a:t>– Вы не любите рано вставать и поздно ложиться. Работоспособность одинакова на протяжении всего дня</a:t>
            </a:r>
          </a:p>
          <a:p>
            <a:endParaRPr lang="ru-RU" dirty="0" smtClean="0"/>
          </a:p>
          <a:p>
            <a:r>
              <a:rPr lang="ru-RU" b="1" dirty="0" smtClean="0"/>
              <a:t>Сова </a:t>
            </a:r>
            <a:r>
              <a:rPr lang="ru-RU" dirty="0" smtClean="0"/>
              <a:t>– Ваша работоспособность наибольшая во второй половине дня и может длиться до поздней ночи. Вам трудно вставать по утрам и настраиваться на работу до обеда.</a:t>
            </a:r>
            <a:endParaRPr lang="ru-RU"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857356" y="0"/>
            <a:ext cx="8183880" cy="1051560"/>
          </a:xfrm>
        </p:spPr>
        <p:txBody>
          <a:bodyPr/>
          <a:lstStyle/>
          <a:p>
            <a:r>
              <a:rPr lang="ru-RU" dirty="0" smtClean="0"/>
              <a:t>Самопознание</a:t>
            </a:r>
            <a:endParaRPr lang="ru-RU" dirty="0"/>
          </a:p>
        </p:txBody>
      </p:sp>
      <p:sp>
        <p:nvSpPr>
          <p:cNvPr id="3" name="Содержимое 2"/>
          <p:cNvSpPr>
            <a:spLocks noGrp="1"/>
          </p:cNvSpPr>
          <p:nvPr>
            <p:ph idx="1"/>
          </p:nvPr>
        </p:nvSpPr>
        <p:spPr>
          <a:xfrm>
            <a:off x="428596" y="1071546"/>
            <a:ext cx="8143932" cy="4857784"/>
          </a:xfrm>
        </p:spPr>
        <p:txBody>
          <a:bodyPr>
            <a:normAutofit fontScale="70000" lnSpcReduction="20000"/>
          </a:bodyPr>
          <a:lstStyle/>
          <a:p>
            <a:pPr>
              <a:buNone/>
            </a:pPr>
            <a:r>
              <a:rPr lang="ru-RU" dirty="0" smtClean="0"/>
              <a:t>				</a:t>
            </a:r>
            <a:r>
              <a:rPr lang="ru-RU" b="1" dirty="0" smtClean="0"/>
              <a:t>Задание</a:t>
            </a:r>
          </a:p>
          <a:p>
            <a:pPr>
              <a:buNone/>
            </a:pPr>
            <a:endParaRPr lang="ru-RU" b="1" dirty="0" smtClean="0"/>
          </a:p>
          <a:p>
            <a:pPr>
              <a:buNone/>
            </a:pPr>
            <a:r>
              <a:rPr lang="ru-RU" dirty="0" smtClean="0"/>
              <a:t>Зайдите на сайт </a:t>
            </a:r>
            <a:r>
              <a:rPr lang="en-US" b="1" i="1" dirty="0" smtClean="0">
                <a:solidFill>
                  <a:srgbClr val="002060"/>
                </a:solidFill>
              </a:rPr>
              <a:t>proforientator.ru</a:t>
            </a:r>
            <a:r>
              <a:rPr lang="ru-RU" b="1" i="1" dirty="0" smtClean="0">
                <a:solidFill>
                  <a:srgbClr val="002060"/>
                </a:solidFill>
              </a:rPr>
              <a:t>/</a:t>
            </a:r>
            <a:r>
              <a:rPr lang="en-US" b="1" i="1" dirty="0" smtClean="0">
                <a:solidFill>
                  <a:srgbClr val="002060"/>
                </a:solidFill>
              </a:rPr>
              <a:t>tests</a:t>
            </a:r>
          </a:p>
          <a:p>
            <a:pPr>
              <a:buNone/>
            </a:pPr>
            <a:r>
              <a:rPr lang="ru-RU" dirty="0" smtClean="0"/>
              <a:t>и пройдите тест «Готовы ли Вы к ЕГЭ?»</a:t>
            </a:r>
          </a:p>
          <a:p>
            <a:pPr>
              <a:buNone/>
            </a:pPr>
            <a:endParaRPr lang="ru-RU" dirty="0" smtClean="0"/>
          </a:p>
          <a:p>
            <a:pPr>
              <a:buNone/>
            </a:pPr>
            <a:r>
              <a:rPr lang="ru-RU" dirty="0" smtClean="0"/>
              <a:t>По итогам теста Вы сможете оценить </a:t>
            </a:r>
          </a:p>
          <a:p>
            <a:r>
              <a:rPr lang="ru-RU" dirty="0" smtClean="0"/>
              <a:t>Своё внимание</a:t>
            </a:r>
          </a:p>
          <a:p>
            <a:r>
              <a:rPr lang="ru-RU" dirty="0" smtClean="0"/>
              <a:t>Память</a:t>
            </a:r>
          </a:p>
          <a:p>
            <a:r>
              <a:rPr lang="ru-RU" dirty="0" smtClean="0"/>
              <a:t>Мышление</a:t>
            </a:r>
          </a:p>
          <a:p>
            <a:r>
              <a:rPr lang="ru-RU" dirty="0" smtClean="0"/>
              <a:t>Знание процедур экзамена</a:t>
            </a:r>
          </a:p>
          <a:p>
            <a:r>
              <a:rPr lang="ru-RU" dirty="0" smtClean="0"/>
              <a:t>Получить прогноз оценки за экзамен</a:t>
            </a:r>
          </a:p>
          <a:p>
            <a:pPr>
              <a:buNone/>
            </a:pPr>
            <a:r>
              <a:rPr lang="ru-RU" dirty="0" smtClean="0"/>
              <a:t>	Тестирование проводится в свободном доступе</a:t>
            </a:r>
          </a:p>
          <a:p>
            <a:pPr>
              <a:buNone/>
            </a:pPr>
            <a:endParaRPr lang="ru-RU" dirty="0" smtClean="0"/>
          </a:p>
          <a:p>
            <a:pPr>
              <a:buNone/>
            </a:pPr>
            <a:r>
              <a:rPr lang="ru-RU" dirty="0" smtClean="0"/>
              <a:t>По итогам тестирования  скопируйте результаты в отдельный файл , запишите номер своего </a:t>
            </a:r>
            <a:r>
              <a:rPr lang="ru-RU" b="1" dirty="0" smtClean="0"/>
              <a:t>протокола</a:t>
            </a:r>
            <a:r>
              <a:rPr lang="ru-RU" dirty="0" smtClean="0"/>
              <a:t> и сохраните документ.</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85786" y="0"/>
            <a:ext cx="8183880" cy="1051560"/>
          </a:xfrm>
        </p:spPr>
        <p:txBody>
          <a:bodyPr/>
          <a:lstStyle/>
          <a:p>
            <a:r>
              <a:rPr lang="ru-RU" dirty="0" smtClean="0"/>
              <a:t>         Тайм-менеджмент</a:t>
            </a:r>
            <a:endParaRPr lang="ru-RU" dirty="0"/>
          </a:p>
        </p:txBody>
      </p:sp>
      <p:sp>
        <p:nvSpPr>
          <p:cNvPr id="3" name="Содержимое 2"/>
          <p:cNvSpPr>
            <a:spLocks noGrp="1"/>
          </p:cNvSpPr>
          <p:nvPr>
            <p:ph idx="1"/>
          </p:nvPr>
        </p:nvSpPr>
        <p:spPr>
          <a:xfrm>
            <a:off x="500034" y="1214422"/>
            <a:ext cx="8215370" cy="4786346"/>
          </a:xfrm>
        </p:spPr>
        <p:txBody>
          <a:bodyPr>
            <a:normAutofit lnSpcReduction="10000"/>
          </a:bodyPr>
          <a:lstStyle/>
          <a:p>
            <a:pPr>
              <a:buNone/>
            </a:pPr>
            <a:r>
              <a:rPr lang="ru-RU" b="1" dirty="0" smtClean="0"/>
              <a:t>Тайм-менеджмент</a:t>
            </a:r>
            <a:r>
              <a:rPr lang="ru-RU" dirty="0" smtClean="0"/>
              <a:t> – это эффективное управление временем.</a:t>
            </a:r>
          </a:p>
          <a:p>
            <a:pPr>
              <a:buNone/>
            </a:pPr>
            <a:endParaRPr lang="ru-RU" dirty="0" smtClean="0"/>
          </a:p>
          <a:p>
            <a:pPr>
              <a:buNone/>
            </a:pPr>
            <a:r>
              <a:rPr lang="ru-RU" dirty="0" smtClean="0"/>
              <a:t>Для успешной подготовки к экзаменам </a:t>
            </a:r>
            <a:r>
              <a:rPr lang="ru-RU" b="1" dirty="0" smtClean="0"/>
              <a:t>необходимо</a:t>
            </a:r>
            <a:r>
              <a:rPr lang="ru-RU" dirty="0" smtClean="0"/>
              <a:t> рационально </a:t>
            </a:r>
          </a:p>
          <a:p>
            <a:pPr>
              <a:buNone/>
            </a:pPr>
            <a:r>
              <a:rPr lang="ru-RU" dirty="0" smtClean="0"/>
              <a:t>использовать время:</a:t>
            </a:r>
          </a:p>
          <a:p>
            <a:pPr>
              <a:buNone/>
            </a:pPr>
            <a:endParaRPr lang="ru-RU" dirty="0" smtClean="0"/>
          </a:p>
          <a:p>
            <a:r>
              <a:rPr lang="ru-RU" dirty="0" smtClean="0"/>
              <a:t>изучить свой биоритм</a:t>
            </a:r>
          </a:p>
          <a:p>
            <a:r>
              <a:rPr lang="ru-RU" dirty="0" smtClean="0"/>
              <a:t>составить план подготовки к экзамену</a:t>
            </a:r>
          </a:p>
          <a:p>
            <a:r>
              <a:rPr lang="ru-RU" dirty="0" smtClean="0"/>
              <a:t>использовать приёмы управления временем</a:t>
            </a:r>
            <a:endParaRPr lang="ru-RU" dirty="0"/>
          </a:p>
        </p:txBody>
      </p:sp>
      <p:pic>
        <p:nvPicPr>
          <p:cNvPr id="4" name="Picture 2" descr="C:\Program Files\Microsoft Office\MEDIA\CAGCAT10\j0234131.wmf"/>
          <p:cNvPicPr>
            <a:picLocks noChangeAspect="1" noChangeArrowheads="1"/>
          </p:cNvPicPr>
          <p:nvPr/>
        </p:nvPicPr>
        <p:blipFill>
          <a:blip r:embed="rId2"/>
          <a:srcRect/>
          <a:stretch>
            <a:fillRect/>
          </a:stretch>
        </p:blipFill>
        <p:spPr bwMode="auto">
          <a:xfrm>
            <a:off x="6643702" y="2786058"/>
            <a:ext cx="1738311" cy="1848545"/>
          </a:xfrm>
          <a:prstGeom prst="rect">
            <a:avLst/>
          </a:prstGeom>
          <a:noFill/>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571604" y="0"/>
            <a:ext cx="8183880" cy="1051560"/>
          </a:xfrm>
        </p:spPr>
        <p:txBody>
          <a:bodyPr/>
          <a:lstStyle/>
          <a:p>
            <a:r>
              <a:rPr lang="ru-RU" dirty="0" smtClean="0"/>
              <a:t>Тайм-менеджмент</a:t>
            </a:r>
            <a:endParaRPr lang="ru-RU" dirty="0"/>
          </a:p>
        </p:txBody>
      </p:sp>
      <p:sp>
        <p:nvSpPr>
          <p:cNvPr id="3" name="Содержимое 2"/>
          <p:cNvSpPr>
            <a:spLocks noGrp="1"/>
          </p:cNvSpPr>
          <p:nvPr>
            <p:ph idx="1"/>
          </p:nvPr>
        </p:nvSpPr>
        <p:spPr>
          <a:xfrm>
            <a:off x="428596" y="785794"/>
            <a:ext cx="8429684" cy="5214974"/>
          </a:xfrm>
        </p:spPr>
        <p:txBody>
          <a:bodyPr>
            <a:normAutofit fontScale="62500" lnSpcReduction="20000"/>
          </a:bodyPr>
          <a:lstStyle/>
          <a:p>
            <a:endParaRPr lang="ru-RU" dirty="0" smtClean="0"/>
          </a:p>
          <a:p>
            <a:r>
              <a:rPr lang="ru-RU" dirty="0" smtClean="0"/>
              <a:t>Наведите </a:t>
            </a:r>
            <a:r>
              <a:rPr lang="ru-RU" b="1" dirty="0" smtClean="0"/>
              <a:t>порядок </a:t>
            </a:r>
            <a:r>
              <a:rPr lang="ru-RU" dirty="0" smtClean="0"/>
              <a:t>на рабочем столе и уберите все лишнее. Не пытайтесь быть эффективными в хаосе, ссылаясь на вашу «творческую натуру». В биографиях великих творческих людей масса примеров жесточайшей организованности и тщательного упорядочения дел</a:t>
            </a:r>
          </a:p>
          <a:p>
            <a:endParaRPr lang="ru-RU" dirty="0" smtClean="0"/>
          </a:p>
          <a:p>
            <a:r>
              <a:rPr lang="ru-RU" dirty="0" smtClean="0"/>
              <a:t>Начинайте работу с </a:t>
            </a:r>
            <a:r>
              <a:rPr lang="ru-RU" b="1" dirty="0" smtClean="0"/>
              <a:t>планирования</a:t>
            </a:r>
            <a:r>
              <a:rPr lang="ru-RU" dirty="0" smtClean="0"/>
              <a:t>, подготовки места для занятий – это позволит настроиться на рабочий режим. </a:t>
            </a:r>
          </a:p>
          <a:p>
            <a:endParaRPr lang="ru-RU" dirty="0" smtClean="0"/>
          </a:p>
          <a:p>
            <a:r>
              <a:rPr lang="ru-RU" dirty="0" smtClean="0"/>
              <a:t>Составьте список дел, упорядоченный по важности</a:t>
            </a:r>
          </a:p>
          <a:p>
            <a:endParaRPr lang="ru-RU" dirty="0" smtClean="0"/>
          </a:p>
          <a:p>
            <a:r>
              <a:rPr lang="ru-RU" dirty="0" smtClean="0"/>
              <a:t>Приём «</a:t>
            </a:r>
            <a:r>
              <a:rPr lang="ru-RU" b="1" dirty="0" smtClean="0"/>
              <a:t>7±2</a:t>
            </a:r>
            <a:r>
              <a:rPr lang="ru-RU" dirty="0" smtClean="0"/>
              <a:t>» – держите в поле внимания не более этого количества дел в день</a:t>
            </a:r>
          </a:p>
          <a:p>
            <a:endParaRPr lang="ru-RU" dirty="0" smtClean="0"/>
          </a:p>
          <a:p>
            <a:pPr lvl="0"/>
            <a:r>
              <a:rPr lang="ru-RU" dirty="0" smtClean="0"/>
              <a:t>Не отвлекайтесь на «</a:t>
            </a:r>
            <a:r>
              <a:rPr lang="ru-RU" b="1" dirty="0" err="1" smtClean="0"/>
              <a:t>хронофаги</a:t>
            </a:r>
            <a:r>
              <a:rPr lang="ru-RU" dirty="0" smtClean="0"/>
              <a:t>» («в контакте», переписка, поиск в интернете, телевизор). </a:t>
            </a:r>
          </a:p>
          <a:p>
            <a:pPr lvl="0"/>
            <a:endParaRPr lang="ru-RU" dirty="0" smtClean="0"/>
          </a:p>
          <a:p>
            <a:pPr lvl="0"/>
            <a:r>
              <a:rPr lang="ru-RU" dirty="0" smtClean="0"/>
              <a:t>Поставь те задачу на предстоящий </a:t>
            </a:r>
            <a:r>
              <a:rPr lang="ru-RU" b="1" dirty="0" smtClean="0"/>
              <a:t>час</a:t>
            </a:r>
            <a:r>
              <a:rPr lang="ru-RU" dirty="0" smtClean="0"/>
              <a:t>, доводите её до конца, не разбрасываясь на внешние помехи.</a:t>
            </a:r>
          </a:p>
          <a:p>
            <a:endParaRPr lang="ru-RU" dirty="0" smtClean="0"/>
          </a:p>
          <a:p>
            <a:endParaRPr lang="ru-RU"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60120" y="-142900"/>
            <a:ext cx="8183880" cy="1051560"/>
          </a:xfrm>
        </p:spPr>
        <p:txBody>
          <a:bodyPr/>
          <a:lstStyle/>
          <a:p>
            <a:r>
              <a:rPr lang="ru-RU" dirty="0" smtClean="0"/>
              <a:t>         Как готовиться?</a:t>
            </a:r>
            <a:endParaRPr lang="ru-RU" dirty="0"/>
          </a:p>
        </p:txBody>
      </p:sp>
      <p:sp>
        <p:nvSpPr>
          <p:cNvPr id="3" name="Содержимое 2"/>
          <p:cNvSpPr>
            <a:spLocks noGrp="1"/>
          </p:cNvSpPr>
          <p:nvPr>
            <p:ph idx="1"/>
          </p:nvPr>
        </p:nvSpPr>
        <p:spPr>
          <a:xfrm>
            <a:off x="571472" y="928670"/>
            <a:ext cx="8141046" cy="5756168"/>
          </a:xfrm>
        </p:spPr>
        <p:txBody>
          <a:bodyPr>
            <a:normAutofit fontScale="70000" lnSpcReduction="20000"/>
          </a:bodyPr>
          <a:lstStyle/>
          <a:p>
            <a:pPr lvl="0"/>
            <a:r>
              <a:rPr lang="ru-RU" dirty="0" smtClean="0"/>
              <a:t>Выключи музыку и телевизор. Продуктивная умственная деятельность возможна лишь в условиях тишины</a:t>
            </a:r>
          </a:p>
          <a:p>
            <a:pPr lvl="0"/>
            <a:endParaRPr lang="ru-RU" dirty="0" smtClean="0"/>
          </a:p>
          <a:p>
            <a:r>
              <a:rPr lang="ru-RU" dirty="0" smtClean="0"/>
              <a:t>Можно ввести в интерьер для занятий желтый и фиолетовый цвета, так как они повышают интеллектуальную активность. Достаточно какой-то иллюстрации или календаря в таких тонах</a:t>
            </a:r>
          </a:p>
          <a:p>
            <a:pPr lvl="0"/>
            <a:endParaRPr lang="ru-RU" dirty="0" smtClean="0"/>
          </a:p>
          <a:p>
            <a:r>
              <a:rPr lang="ru-RU" dirty="0" smtClean="0"/>
              <a:t>Начинай работу с самого простого (составление плана работы на сегодня), чтобы постепенно «вработаться»</a:t>
            </a:r>
          </a:p>
          <a:p>
            <a:pPr>
              <a:buNone/>
            </a:pPr>
            <a:endParaRPr lang="ru-RU" dirty="0" smtClean="0"/>
          </a:p>
          <a:p>
            <a:pPr lvl="0"/>
            <a:r>
              <a:rPr lang="ru-RU" dirty="0" smtClean="0"/>
              <a:t>Учи материал по вопросам. Прочитав вопрос, кратко законспектируй с учебника ответ в тетради, затем прочитай вслух, закрой тетрадь и повтори.</a:t>
            </a:r>
          </a:p>
          <a:p>
            <a:pPr lvl="0"/>
            <a:endParaRPr lang="ru-RU" dirty="0" smtClean="0"/>
          </a:p>
          <a:p>
            <a:pPr lvl="0"/>
            <a:r>
              <a:rPr lang="ru-RU" dirty="0" smtClean="0"/>
              <a:t>При изучении вопроса  полезно структурировать материал, то есть составлять схемы, рисунки, план.</a:t>
            </a:r>
          </a:p>
          <a:p>
            <a:endParaRPr lang="ru-RU" dirty="0" smtClean="0"/>
          </a:p>
          <a:p>
            <a:endParaRPr lang="ru-RU" dirty="0" smtClean="0"/>
          </a:p>
          <a:p>
            <a:endParaRPr lang="ru-RU" dirty="0"/>
          </a:p>
        </p:txBody>
      </p:sp>
      <p:sp>
        <p:nvSpPr>
          <p:cNvPr id="4" name="Прямоугольник 3"/>
          <p:cNvSpPr/>
          <p:nvPr/>
        </p:nvSpPr>
        <p:spPr>
          <a:xfrm>
            <a:off x="6858016" y="2857496"/>
            <a:ext cx="428628" cy="428628"/>
          </a:xfrm>
          <a:prstGeom prst="rect">
            <a:avLst/>
          </a:prstGeom>
          <a:solidFill>
            <a:srgbClr val="FFFF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ru-RU"/>
          </a:p>
        </p:txBody>
      </p:sp>
      <p:sp>
        <p:nvSpPr>
          <p:cNvPr id="5" name="Прямоугольник 4"/>
          <p:cNvSpPr/>
          <p:nvPr/>
        </p:nvSpPr>
        <p:spPr>
          <a:xfrm>
            <a:off x="7500958" y="2857496"/>
            <a:ext cx="428628" cy="428628"/>
          </a:xfrm>
          <a:prstGeom prst="rect">
            <a:avLst/>
          </a:prstGeom>
          <a:solidFill>
            <a:srgbClr val="7030A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ru-RU"/>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214290"/>
            <a:ext cx="8683946" cy="1051560"/>
          </a:xfrm>
        </p:spPr>
        <p:txBody>
          <a:bodyPr>
            <a:normAutofit fontScale="90000"/>
          </a:bodyPr>
          <a:lstStyle/>
          <a:p>
            <a:r>
              <a:rPr lang="ru-RU" dirty="0" smtClean="0"/>
              <a:t>	Управление своими эмоциями</a:t>
            </a:r>
            <a:endParaRPr lang="ru-RU" dirty="0"/>
          </a:p>
        </p:txBody>
      </p:sp>
      <p:sp>
        <p:nvSpPr>
          <p:cNvPr id="3" name="Содержимое 2"/>
          <p:cNvSpPr>
            <a:spLocks noGrp="1"/>
          </p:cNvSpPr>
          <p:nvPr>
            <p:ph idx="1"/>
          </p:nvPr>
        </p:nvSpPr>
        <p:spPr>
          <a:xfrm>
            <a:off x="500034" y="1571612"/>
            <a:ext cx="8183880" cy="4187952"/>
          </a:xfrm>
        </p:spPr>
        <p:txBody>
          <a:bodyPr>
            <a:normAutofit/>
          </a:bodyPr>
          <a:lstStyle/>
          <a:p>
            <a:pPr>
              <a:buNone/>
            </a:pPr>
            <a:r>
              <a:rPr lang="ru-RU" sz="2400" dirty="0" smtClean="0"/>
              <a:t>Для успешной сдачи экзамена нужно сосредоточенное и спокойное состояние. </a:t>
            </a:r>
          </a:p>
          <a:p>
            <a:pPr>
              <a:buNone/>
            </a:pPr>
            <a:endParaRPr lang="ru-RU" sz="2400" dirty="0" smtClean="0"/>
          </a:p>
          <a:p>
            <a:pPr>
              <a:buNone/>
            </a:pPr>
            <a:r>
              <a:rPr lang="ru-RU" sz="2400" dirty="0" smtClean="0"/>
              <a:t>Умеренная тревожность мобилизует силы организма, повышает умственную активность. </a:t>
            </a:r>
          </a:p>
          <a:p>
            <a:pPr>
              <a:buNone/>
            </a:pPr>
            <a:endParaRPr lang="ru-RU" sz="2400" dirty="0" smtClean="0"/>
          </a:p>
          <a:p>
            <a:pPr>
              <a:buNone/>
            </a:pPr>
            <a:r>
              <a:rPr lang="ru-RU" sz="2400" dirty="0" smtClean="0"/>
              <a:t>Однако, если волнение мешает сосредоточиться, можно применить навыки управления своими эмоциями. </a:t>
            </a:r>
            <a:endParaRPr lang="ru-RU" sz="2400" dirty="0"/>
          </a:p>
        </p:txBody>
      </p:sp>
      <p:pic>
        <p:nvPicPr>
          <p:cNvPr id="1026" name="Picture 2" descr="C:\Program Files\Microsoft Office\MEDIA\CAGCAT10\j0300912.wmf"/>
          <p:cNvPicPr>
            <a:picLocks noChangeAspect="1" noChangeArrowheads="1"/>
          </p:cNvPicPr>
          <p:nvPr/>
        </p:nvPicPr>
        <p:blipFill>
          <a:blip r:embed="rId2"/>
          <a:srcRect/>
          <a:stretch>
            <a:fillRect/>
          </a:stretch>
        </p:blipFill>
        <p:spPr bwMode="auto">
          <a:xfrm>
            <a:off x="6661150" y="4802188"/>
            <a:ext cx="1798638" cy="1706562"/>
          </a:xfrm>
          <a:prstGeom prst="rect">
            <a:avLst/>
          </a:prstGeom>
          <a:noFill/>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11560" y="188640"/>
            <a:ext cx="8183880" cy="1051560"/>
          </a:xfrm>
        </p:spPr>
        <p:txBody>
          <a:bodyPr/>
          <a:lstStyle/>
          <a:p>
            <a:r>
              <a:rPr lang="ru-RU" dirty="0" smtClean="0"/>
              <a:t>Уровень тревожности</a:t>
            </a:r>
            <a:endParaRPr lang="ru-RU" dirty="0"/>
          </a:p>
        </p:txBody>
      </p:sp>
      <p:sp>
        <p:nvSpPr>
          <p:cNvPr id="3" name="Объект 2"/>
          <p:cNvSpPr>
            <a:spLocks noGrp="1"/>
          </p:cNvSpPr>
          <p:nvPr>
            <p:ph idx="1"/>
          </p:nvPr>
        </p:nvSpPr>
        <p:spPr>
          <a:xfrm>
            <a:off x="395536" y="1268760"/>
            <a:ext cx="8208912" cy="4968552"/>
          </a:xfrm>
        </p:spPr>
        <p:txBody>
          <a:bodyPr>
            <a:normAutofit/>
          </a:bodyPr>
          <a:lstStyle/>
          <a:p>
            <a:r>
              <a:rPr lang="ru-RU" u="sng" dirty="0" smtClean="0"/>
              <a:t>30 </a:t>
            </a:r>
            <a:r>
              <a:rPr lang="ru-RU" u="sng" dirty="0"/>
              <a:t>баллов и меньше</a:t>
            </a:r>
            <a:r>
              <a:rPr lang="ru-RU" dirty="0"/>
              <a:t>. Вы живете спокойно и разумно, успеваете справиться с проблемами, которые возникают. Вы не страдаете ни ложным честолюбием, ни чрезмерной скромностью. Эти люди часто видят себя в розовом свете</a:t>
            </a:r>
            <a:r>
              <a:rPr lang="ru-RU" dirty="0" smtClean="0"/>
              <a:t>.</a:t>
            </a:r>
          </a:p>
          <a:p>
            <a:endParaRPr lang="ru-RU" dirty="0"/>
          </a:p>
        </p:txBody>
      </p:sp>
    </p:spTree>
    <p:extLst>
      <p:ext uri="{BB962C8B-B14F-4D97-AF65-F5344CB8AC3E}">
        <p14:creationId xmlns:p14="http://schemas.microsoft.com/office/powerpoint/2010/main" val="351908301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539552" y="1484784"/>
            <a:ext cx="8183880" cy="4187952"/>
          </a:xfrm>
        </p:spPr>
        <p:txBody>
          <a:bodyPr>
            <a:normAutofit/>
          </a:bodyPr>
          <a:lstStyle/>
          <a:p>
            <a:r>
              <a:rPr lang="ru-RU" u="sng" dirty="0" smtClean="0"/>
              <a:t>31–45 </a:t>
            </a:r>
            <a:r>
              <a:rPr lang="ru-RU" u="sng" dirty="0"/>
              <a:t>баллов</a:t>
            </a:r>
            <a:r>
              <a:rPr lang="ru-RU" dirty="0"/>
              <a:t>. Ваша жизнь наполнена деятельностью и напряжением, страдаете от стресса как в положительном смысле этого слова (т.е. у вас есть стремление чего-нибудь достигать), так и в отрицательном. По всей видимости, вы не измените образа жизни, но оставьте немного времени и для себя.</a:t>
            </a:r>
          </a:p>
          <a:p>
            <a:endParaRPr lang="ru-RU" dirty="0"/>
          </a:p>
        </p:txBody>
      </p:sp>
      <p:sp>
        <p:nvSpPr>
          <p:cNvPr id="4" name="Заголовок 1"/>
          <p:cNvSpPr>
            <a:spLocks noGrp="1"/>
          </p:cNvSpPr>
          <p:nvPr>
            <p:ph type="title"/>
          </p:nvPr>
        </p:nvSpPr>
        <p:spPr>
          <a:xfrm>
            <a:off x="611560" y="188640"/>
            <a:ext cx="8183880" cy="1051560"/>
          </a:xfrm>
        </p:spPr>
        <p:txBody>
          <a:bodyPr/>
          <a:lstStyle/>
          <a:p>
            <a:r>
              <a:rPr lang="ru-RU" dirty="0" smtClean="0"/>
              <a:t>Уровень тревожности</a:t>
            </a:r>
            <a:endParaRPr lang="ru-RU" dirty="0"/>
          </a:p>
        </p:txBody>
      </p:sp>
    </p:spTree>
    <p:extLst>
      <p:ext uri="{BB962C8B-B14F-4D97-AF65-F5344CB8AC3E}">
        <p14:creationId xmlns:p14="http://schemas.microsoft.com/office/powerpoint/2010/main" val="35502703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67544" y="1124744"/>
            <a:ext cx="8183880" cy="4187952"/>
          </a:xfrm>
        </p:spPr>
        <p:txBody>
          <a:bodyPr>
            <a:normAutofit fontScale="92500" lnSpcReduction="10000"/>
          </a:bodyPr>
          <a:lstStyle/>
          <a:p>
            <a:r>
              <a:rPr lang="ru-RU" u="sng" dirty="0" smtClean="0"/>
              <a:t>46–60 </a:t>
            </a:r>
            <a:r>
              <a:rPr lang="ru-RU" u="sng" dirty="0"/>
              <a:t>баллов</a:t>
            </a:r>
            <a:r>
              <a:rPr lang="ru-RU" dirty="0"/>
              <a:t>. Ваша жизнь — беспрестанная борьба. Вы честолюбивы и мечтаете о карьере. Для вас важно мнение других, и это держит вас в состоянии стресса. Если будете продолжать в том же духе, то многого добьетесь, но вряд ли это доставит вам радость. Избегайте лишних споров, усмиряйте свой гнев, вызванный мелочами. Не пытайтесь добиваться всегда максимального результата. Время от времени давайте себе полную передышку.</a:t>
            </a:r>
          </a:p>
          <a:p>
            <a:endParaRPr lang="ru-RU" dirty="0"/>
          </a:p>
        </p:txBody>
      </p:sp>
      <p:sp>
        <p:nvSpPr>
          <p:cNvPr id="4" name="Заголовок 1"/>
          <p:cNvSpPr txBox="1">
            <a:spLocks/>
          </p:cNvSpPr>
          <p:nvPr/>
        </p:nvSpPr>
        <p:spPr>
          <a:xfrm>
            <a:off x="611560" y="188640"/>
            <a:ext cx="8183880" cy="1051560"/>
          </a:xfrm>
          <a:prstGeom prst="rect">
            <a:avLst/>
          </a:prstGeom>
        </p:spPr>
        <p:txBody>
          <a:bodyPr vert="horz" anchor="b">
            <a:normAutofit/>
          </a:bodyPr>
          <a:lstStyle>
            <a:lvl1pPr algn="l" rtl="0" eaLnBrk="1" latinLnBrk="0" hangingPunct="1">
              <a:spcBef>
                <a:spcPct val="0"/>
              </a:spcBef>
              <a:buNone/>
              <a:defRPr kumimoji="0" sz="3600" b="1" kern="120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defRPr>
            </a:lvl1pPr>
            <a:extLst/>
          </a:lstStyle>
          <a:p>
            <a:r>
              <a:rPr lang="ru-RU" smtClean="0"/>
              <a:t>Уровень тревожности</a:t>
            </a:r>
            <a:endParaRPr lang="ru-RU" dirty="0"/>
          </a:p>
        </p:txBody>
      </p:sp>
    </p:spTree>
    <p:extLst>
      <p:ext uri="{BB962C8B-B14F-4D97-AF65-F5344CB8AC3E}">
        <p14:creationId xmlns:p14="http://schemas.microsoft.com/office/powerpoint/2010/main" val="17251631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60120" y="0"/>
            <a:ext cx="8183880" cy="1051560"/>
          </a:xfrm>
        </p:spPr>
        <p:txBody>
          <a:bodyPr/>
          <a:lstStyle/>
          <a:p>
            <a:r>
              <a:rPr lang="ru-RU" dirty="0" smtClean="0"/>
              <a:t>               Введение</a:t>
            </a:r>
            <a:endParaRPr lang="ru-RU" dirty="0"/>
          </a:p>
        </p:txBody>
      </p:sp>
      <p:sp>
        <p:nvSpPr>
          <p:cNvPr id="3" name="Содержимое 2"/>
          <p:cNvSpPr>
            <a:spLocks noGrp="1"/>
          </p:cNvSpPr>
          <p:nvPr>
            <p:ph idx="1"/>
          </p:nvPr>
        </p:nvSpPr>
        <p:spPr>
          <a:xfrm>
            <a:off x="500034" y="1357298"/>
            <a:ext cx="8183880" cy="4187952"/>
          </a:xfrm>
          <a:ln>
            <a:noFill/>
          </a:ln>
        </p:spPr>
        <p:txBody>
          <a:bodyPr>
            <a:normAutofit lnSpcReduction="10000"/>
          </a:bodyPr>
          <a:lstStyle/>
          <a:p>
            <a:pPr>
              <a:buNone/>
            </a:pPr>
            <a:r>
              <a:rPr lang="ru-RU" i="1" dirty="0" smtClean="0"/>
              <a:t>Экзамен</a:t>
            </a:r>
            <a:r>
              <a:rPr lang="ru-RU" dirty="0" smtClean="0"/>
              <a:t> является значимым событием, для успешного прохождения которого важен определенный </a:t>
            </a:r>
            <a:r>
              <a:rPr lang="ru-RU" b="1" dirty="0" smtClean="0"/>
              <a:t>психологический настрой.</a:t>
            </a:r>
          </a:p>
          <a:p>
            <a:pPr>
              <a:buNone/>
            </a:pPr>
            <a:endParaRPr lang="ru-RU" dirty="0" smtClean="0"/>
          </a:p>
          <a:p>
            <a:pPr>
              <a:buNone/>
            </a:pPr>
            <a:endParaRPr lang="ru-RU" dirty="0" smtClean="0"/>
          </a:p>
          <a:p>
            <a:pPr>
              <a:buNone/>
            </a:pPr>
            <a:r>
              <a:rPr lang="ru-RU" dirty="0" smtClean="0"/>
              <a:t>На наших занятиях мы рассмотрим </a:t>
            </a:r>
            <a:r>
              <a:rPr lang="ru-RU" b="1" i="1" dirty="0" smtClean="0"/>
              <a:t>средства</a:t>
            </a:r>
            <a:r>
              <a:rPr lang="ru-RU" dirty="0" smtClean="0"/>
              <a:t>, позволяющее эффективно подготовиться к экзамену и успешно сдать его.</a:t>
            </a:r>
            <a:endParaRPr lang="ru-RU" dirty="0"/>
          </a:p>
        </p:txBody>
      </p:sp>
      <p:pic>
        <p:nvPicPr>
          <p:cNvPr id="2050" name="Picture 2" descr="C:\Program Files\Microsoft Office\MEDIA\CAGCAT10\j0234687.gif"/>
          <p:cNvPicPr>
            <a:picLocks noChangeAspect="1" noChangeArrowheads="1" noCrop="1"/>
          </p:cNvPicPr>
          <p:nvPr/>
        </p:nvPicPr>
        <p:blipFill>
          <a:blip r:embed="rId2"/>
          <a:srcRect/>
          <a:stretch>
            <a:fillRect/>
          </a:stretch>
        </p:blipFill>
        <p:spPr bwMode="auto">
          <a:xfrm>
            <a:off x="4000496" y="2953960"/>
            <a:ext cx="1428760" cy="841750"/>
          </a:xfrm>
          <a:prstGeom prst="rect">
            <a:avLst/>
          </a:prstGeom>
          <a:noFill/>
        </p:spPr>
      </p:pic>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539552" y="1227345"/>
            <a:ext cx="8183880" cy="4187952"/>
          </a:xfrm>
        </p:spPr>
        <p:txBody>
          <a:bodyPr/>
          <a:lstStyle/>
          <a:p>
            <a:r>
              <a:rPr lang="ru-RU" u="sng" dirty="0"/>
              <a:t>61 балл и больше</a:t>
            </a:r>
            <a:r>
              <a:rPr lang="ru-RU" dirty="0"/>
              <a:t>. Вы живете, как водитель машины, который одновременно жмет на газ и на тормоз. Поменяйте образ жизни. Стресс, которому вы подвержены, угрожает и здоровью, и вашему будущему.</a:t>
            </a:r>
          </a:p>
          <a:p>
            <a:endParaRPr lang="ru-RU" dirty="0"/>
          </a:p>
        </p:txBody>
      </p:sp>
      <p:sp>
        <p:nvSpPr>
          <p:cNvPr id="5" name="Заголовок 1"/>
          <p:cNvSpPr txBox="1">
            <a:spLocks/>
          </p:cNvSpPr>
          <p:nvPr/>
        </p:nvSpPr>
        <p:spPr>
          <a:xfrm>
            <a:off x="611560" y="188640"/>
            <a:ext cx="8183880" cy="1051560"/>
          </a:xfrm>
          <a:prstGeom prst="rect">
            <a:avLst/>
          </a:prstGeom>
        </p:spPr>
        <p:txBody>
          <a:bodyPr vert="horz" anchor="b">
            <a:normAutofit/>
          </a:bodyPr>
          <a:lstStyle>
            <a:lvl1pPr algn="l" rtl="0" eaLnBrk="1" latinLnBrk="0" hangingPunct="1">
              <a:spcBef>
                <a:spcPct val="0"/>
              </a:spcBef>
              <a:buNone/>
              <a:defRPr kumimoji="0" sz="3600" b="1" kern="120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defRPr>
            </a:lvl1pPr>
            <a:extLst/>
          </a:lstStyle>
          <a:p>
            <a:r>
              <a:rPr lang="ru-RU" smtClean="0"/>
              <a:t>Уровень тревожности</a:t>
            </a:r>
            <a:endParaRPr lang="ru-RU" dirty="0"/>
          </a:p>
        </p:txBody>
      </p:sp>
      <p:pic>
        <p:nvPicPr>
          <p:cNvPr id="6" name="Рисунок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19672" y="4149080"/>
            <a:ext cx="5525120" cy="1578606"/>
          </a:xfrm>
          <a:prstGeom prst="rect">
            <a:avLst/>
          </a:prstGeom>
        </p:spPr>
      </p:pic>
    </p:spTree>
    <p:extLst>
      <p:ext uri="{BB962C8B-B14F-4D97-AF65-F5344CB8AC3E}">
        <p14:creationId xmlns:p14="http://schemas.microsoft.com/office/powerpoint/2010/main" val="16389633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55576" y="260648"/>
            <a:ext cx="8183880" cy="1051560"/>
          </a:xfrm>
        </p:spPr>
        <p:txBody>
          <a:bodyPr/>
          <a:lstStyle/>
          <a:p>
            <a:r>
              <a:rPr lang="ru-RU" dirty="0" smtClean="0"/>
              <a:t>Тревожность и результат</a:t>
            </a:r>
            <a:endParaRPr lang="ru-RU" dirty="0"/>
          </a:p>
        </p:txBody>
      </p:sp>
      <p:pic>
        <p:nvPicPr>
          <p:cNvPr id="5" name="Объект 4"/>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2195736" y="1844824"/>
            <a:ext cx="5228975" cy="3132757"/>
          </a:xfrm>
        </p:spPr>
      </p:pic>
    </p:spTree>
    <p:extLst>
      <p:ext uri="{BB962C8B-B14F-4D97-AF65-F5344CB8AC3E}">
        <p14:creationId xmlns:p14="http://schemas.microsoft.com/office/powerpoint/2010/main" val="157276888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14348" y="0"/>
            <a:ext cx="8183880" cy="1051560"/>
          </a:xfrm>
        </p:spPr>
        <p:txBody>
          <a:bodyPr>
            <a:normAutofit fontScale="90000"/>
          </a:bodyPr>
          <a:lstStyle/>
          <a:p>
            <a:r>
              <a:rPr lang="ru-RU" dirty="0" smtClean="0"/>
              <a:t>Управление своими эмоциями</a:t>
            </a:r>
            <a:endParaRPr lang="ru-RU" dirty="0"/>
          </a:p>
        </p:txBody>
      </p:sp>
      <p:sp>
        <p:nvSpPr>
          <p:cNvPr id="3" name="Содержимое 2"/>
          <p:cNvSpPr>
            <a:spLocks noGrp="1"/>
          </p:cNvSpPr>
          <p:nvPr>
            <p:ph idx="1"/>
          </p:nvPr>
        </p:nvSpPr>
        <p:spPr>
          <a:xfrm>
            <a:off x="714348" y="1000108"/>
            <a:ext cx="7929618" cy="4929222"/>
          </a:xfrm>
        </p:spPr>
        <p:txBody>
          <a:bodyPr>
            <a:normAutofit fontScale="77500" lnSpcReduction="20000"/>
          </a:bodyPr>
          <a:lstStyle/>
          <a:p>
            <a:pPr>
              <a:buNone/>
            </a:pPr>
            <a:r>
              <a:rPr lang="ru-RU" dirty="0" smtClean="0"/>
              <a:t>			</a:t>
            </a:r>
          </a:p>
          <a:p>
            <a:r>
              <a:rPr lang="ru-RU" b="1" dirty="0" smtClean="0"/>
              <a:t>Аутотренинг</a:t>
            </a:r>
            <a:r>
              <a:rPr lang="ru-RU" dirty="0" smtClean="0"/>
              <a:t> позволяет человеку создать подходящий настрой, добиться спокойствия и уверенности. Например: «Все хорошо в моем мире. Я уверен и спокоен. Я быстро вспоминаю весь материал. Я сосредоточен»</a:t>
            </a:r>
          </a:p>
          <a:p>
            <a:endParaRPr lang="ru-RU" dirty="0" smtClean="0"/>
          </a:p>
          <a:p>
            <a:r>
              <a:rPr lang="ru-RU" b="1" dirty="0" smtClean="0"/>
              <a:t>Позитивный настрой </a:t>
            </a:r>
            <a:r>
              <a:rPr lang="ru-RU" dirty="0" smtClean="0"/>
              <a:t>– вспомните ситуацию, где Вы проявили смелость, сообразительность и находчивость. Это укрепит Вашу веру в себя и свои способности.</a:t>
            </a:r>
          </a:p>
          <a:p>
            <a:endParaRPr lang="ru-RU" dirty="0" smtClean="0"/>
          </a:p>
          <a:p>
            <a:r>
              <a:rPr lang="ru-RU" dirty="0" smtClean="0"/>
              <a:t> </a:t>
            </a:r>
            <a:r>
              <a:rPr lang="ru-RU" b="1" dirty="0" smtClean="0"/>
              <a:t>Растопить узоры на стекле. </a:t>
            </a:r>
            <a:r>
              <a:rPr lang="ru-RU" dirty="0" smtClean="0"/>
              <a:t>Глубоко вдохните, не поднимая плеч. Медленно выдохните как будто вы собираетесь растопить снежные узоры на стекле. Повторите упражнение несколько раз</a:t>
            </a:r>
          </a:p>
          <a:p>
            <a:pPr>
              <a:buNone/>
            </a:pPr>
            <a:endParaRPr lang="ru-RU" dirty="0" smtClean="0"/>
          </a:p>
          <a:p>
            <a:endParaRPr lang="ru-RU" dirty="0" smtClean="0"/>
          </a:p>
          <a:p>
            <a:endParaRPr lang="ru-RU" dirty="0" smtClean="0"/>
          </a:p>
          <a:p>
            <a:endParaRPr lang="ru-RU" dirty="0" smtClean="0"/>
          </a:p>
          <a:p>
            <a:endParaRPr lang="ru-RU" dirty="0" smtClean="0"/>
          </a:p>
          <a:p>
            <a:endParaRPr lang="ru-RU" dirty="0" smtClean="0"/>
          </a:p>
          <a:p>
            <a:endParaRPr lang="ru-RU" dirty="0" smtClean="0"/>
          </a:p>
          <a:p>
            <a:pPr>
              <a:buNone/>
            </a:pPr>
            <a:endParaRPr lang="ru-RU"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500034" y="1071546"/>
            <a:ext cx="7929618" cy="4857784"/>
          </a:xfrm>
        </p:spPr>
        <p:txBody>
          <a:bodyPr>
            <a:normAutofit fontScale="77500" lnSpcReduction="20000"/>
          </a:bodyPr>
          <a:lstStyle/>
          <a:p>
            <a:pPr lvl="0"/>
            <a:r>
              <a:rPr lang="ru-RU" b="1" dirty="0" smtClean="0"/>
              <a:t>Визуализация</a:t>
            </a:r>
          </a:p>
          <a:p>
            <a:pPr lvl="0">
              <a:buNone/>
            </a:pPr>
            <a:endParaRPr lang="ru-RU" dirty="0" smtClean="0"/>
          </a:p>
          <a:p>
            <a:pPr>
              <a:buNone/>
            </a:pPr>
            <a:r>
              <a:rPr lang="ru-RU" dirty="0" smtClean="0"/>
              <a:t>Закройте глаза и представьте, как вы идете по улице </a:t>
            </a:r>
            <a:r>
              <a:rPr lang="ru-RU" b="1" dirty="0" smtClean="0"/>
              <a:t>старого города</a:t>
            </a:r>
            <a:r>
              <a:rPr lang="ru-RU" dirty="0" smtClean="0"/>
              <a:t>, по мощеной булыжником дороге, мимо старинные  домов с замысловатой архитектурой. </a:t>
            </a:r>
          </a:p>
          <a:p>
            <a:pPr>
              <a:buNone/>
            </a:pPr>
            <a:r>
              <a:rPr lang="ru-RU" dirty="0" smtClean="0"/>
              <a:t>Вы видите старый храм и направляетесь к нему. Поднимаетесь по каменным ступеням и открываете </a:t>
            </a:r>
            <a:r>
              <a:rPr lang="ru-RU" b="1" dirty="0" smtClean="0"/>
              <a:t>резные двери</a:t>
            </a:r>
            <a:r>
              <a:rPr lang="ru-RU" dirty="0" smtClean="0"/>
              <a:t>. </a:t>
            </a:r>
          </a:p>
          <a:p>
            <a:pPr>
              <a:buNone/>
            </a:pPr>
            <a:r>
              <a:rPr lang="ru-RU" dirty="0" smtClean="0"/>
              <a:t>Вы в храме тишины. Не слышно ни звука, только </a:t>
            </a:r>
            <a:r>
              <a:rPr lang="ru-RU" b="1" dirty="0" smtClean="0"/>
              <a:t>спокойствие и тишина</a:t>
            </a:r>
            <a:r>
              <a:rPr lang="ru-RU" dirty="0" smtClean="0"/>
              <a:t>. </a:t>
            </a:r>
          </a:p>
          <a:p>
            <a:pPr>
              <a:buNone/>
            </a:pPr>
            <a:r>
              <a:rPr lang="ru-RU" dirty="0" smtClean="0"/>
              <a:t>Прислушайтесь к себе, </a:t>
            </a:r>
          </a:p>
          <a:p>
            <a:pPr>
              <a:buNone/>
            </a:pPr>
            <a:r>
              <a:rPr lang="ru-RU" dirty="0" smtClean="0"/>
              <a:t>нравится ли вам здесь? </a:t>
            </a:r>
          </a:p>
          <a:p>
            <a:pPr>
              <a:buNone/>
            </a:pPr>
            <a:r>
              <a:rPr lang="ru-RU" dirty="0" smtClean="0"/>
              <a:t>Почувствуйте покой и благодать </a:t>
            </a:r>
          </a:p>
          <a:p>
            <a:pPr>
              <a:buNone/>
            </a:pPr>
            <a:r>
              <a:rPr lang="ru-RU" dirty="0" smtClean="0"/>
              <a:t>этого места. </a:t>
            </a:r>
          </a:p>
          <a:p>
            <a:pPr>
              <a:buNone/>
            </a:pPr>
            <a:r>
              <a:rPr lang="ru-RU" dirty="0" smtClean="0"/>
              <a:t>Медленно открывайте глаза.</a:t>
            </a:r>
          </a:p>
          <a:p>
            <a:endParaRPr lang="ru-RU" dirty="0"/>
          </a:p>
        </p:txBody>
      </p:sp>
      <p:sp>
        <p:nvSpPr>
          <p:cNvPr id="4" name="Заголовок 1"/>
          <p:cNvSpPr>
            <a:spLocks noGrp="1"/>
          </p:cNvSpPr>
          <p:nvPr>
            <p:ph type="title"/>
          </p:nvPr>
        </p:nvSpPr>
        <p:spPr>
          <a:xfrm>
            <a:off x="714348" y="0"/>
            <a:ext cx="8183880" cy="1051560"/>
          </a:xfrm>
        </p:spPr>
        <p:txBody>
          <a:bodyPr>
            <a:normAutofit fontScale="90000"/>
          </a:bodyPr>
          <a:lstStyle/>
          <a:p>
            <a:r>
              <a:rPr lang="ru-RU" dirty="0" smtClean="0"/>
              <a:t>Управление своими эмоциями</a:t>
            </a:r>
            <a:endParaRPr lang="ru-RU" dirty="0"/>
          </a:p>
        </p:txBody>
      </p:sp>
      <p:pic>
        <p:nvPicPr>
          <p:cNvPr id="2050" name="Picture 2" descr="C:\Program Files\Microsoft Office\MEDIA\CAGCAT10\j0149407.wmf"/>
          <p:cNvPicPr>
            <a:picLocks noChangeAspect="1" noChangeArrowheads="1"/>
          </p:cNvPicPr>
          <p:nvPr/>
        </p:nvPicPr>
        <p:blipFill>
          <a:blip r:embed="rId2"/>
          <a:srcRect/>
          <a:stretch>
            <a:fillRect/>
          </a:stretch>
        </p:blipFill>
        <p:spPr bwMode="auto">
          <a:xfrm>
            <a:off x="7000892" y="3929066"/>
            <a:ext cx="1667740" cy="1985980"/>
          </a:xfrm>
          <a:prstGeom prst="rect">
            <a:avLst/>
          </a:prstGeom>
          <a:noFill/>
        </p:spPr>
      </p:pic>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14480" y="285728"/>
            <a:ext cx="8183880" cy="1051560"/>
          </a:xfrm>
        </p:spPr>
        <p:txBody>
          <a:bodyPr/>
          <a:lstStyle/>
          <a:p>
            <a:r>
              <a:rPr lang="ru-RU" dirty="0" smtClean="0"/>
              <a:t>Полезные советы</a:t>
            </a:r>
            <a:endParaRPr lang="ru-RU" dirty="0"/>
          </a:p>
        </p:txBody>
      </p:sp>
      <p:sp>
        <p:nvSpPr>
          <p:cNvPr id="3" name="Содержимое 2"/>
          <p:cNvSpPr>
            <a:spLocks noGrp="1"/>
          </p:cNvSpPr>
          <p:nvPr>
            <p:ph idx="1"/>
          </p:nvPr>
        </p:nvSpPr>
        <p:spPr>
          <a:xfrm>
            <a:off x="428596" y="1428736"/>
            <a:ext cx="8183880" cy="4187952"/>
          </a:xfrm>
        </p:spPr>
        <p:txBody>
          <a:bodyPr>
            <a:normAutofit fontScale="92500"/>
          </a:bodyPr>
          <a:lstStyle/>
          <a:p>
            <a:pPr lvl="0"/>
            <a:r>
              <a:rPr lang="ru-RU" dirty="0" smtClean="0"/>
              <a:t>Активность внимания повышают жестикуляция, ходьба, гимнастические упражнения</a:t>
            </a:r>
          </a:p>
          <a:p>
            <a:pPr lvl="0">
              <a:buNone/>
            </a:pPr>
            <a:endParaRPr lang="ru-RU" dirty="0" smtClean="0"/>
          </a:p>
          <a:p>
            <a:pPr lvl="0"/>
            <a:r>
              <a:rPr lang="ru-RU" dirty="0" smtClean="0"/>
              <a:t>Обязательно чередуй работу и отдых, так как монотонность и однообразие в работе понижают активность мозговой деятельности. Поэтому необходимо через каждые 30-40 минут делать паузу на 10 минут, чтобы дать мозгу отдохнуть.</a:t>
            </a:r>
          </a:p>
          <a:p>
            <a:endParaRPr lang="ru-RU"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28728" y="0"/>
            <a:ext cx="8183880" cy="1051560"/>
          </a:xfrm>
        </p:spPr>
        <p:txBody>
          <a:bodyPr/>
          <a:lstStyle/>
          <a:p>
            <a:r>
              <a:rPr lang="ru-RU" dirty="0" smtClean="0"/>
              <a:t>На экзамене</a:t>
            </a:r>
            <a:endParaRPr lang="ru-RU" dirty="0"/>
          </a:p>
        </p:txBody>
      </p:sp>
      <p:sp>
        <p:nvSpPr>
          <p:cNvPr id="3" name="Содержимое 2"/>
          <p:cNvSpPr>
            <a:spLocks noGrp="1"/>
          </p:cNvSpPr>
          <p:nvPr>
            <p:ph idx="1"/>
          </p:nvPr>
        </p:nvSpPr>
        <p:spPr>
          <a:xfrm>
            <a:off x="285720" y="928670"/>
            <a:ext cx="8501122" cy="5072098"/>
          </a:xfrm>
        </p:spPr>
        <p:txBody>
          <a:bodyPr>
            <a:normAutofit fontScale="92500"/>
          </a:bodyPr>
          <a:lstStyle/>
          <a:p>
            <a:endParaRPr lang="ru-RU" b="1" i="1" dirty="0" smtClean="0"/>
          </a:p>
          <a:p>
            <a:r>
              <a:rPr lang="ru-RU" b="1" i="1" dirty="0" smtClean="0"/>
              <a:t>Будь внимателен! </a:t>
            </a:r>
            <a:r>
              <a:rPr lang="ru-RU" dirty="0" smtClean="0"/>
              <a:t>В начале тестирования тебе сообщат необходимую информацию – как заполнять бланк. Выполняй инструкцию внимательно</a:t>
            </a:r>
          </a:p>
          <a:p>
            <a:endParaRPr lang="ru-RU" dirty="0" smtClean="0"/>
          </a:p>
          <a:p>
            <a:r>
              <a:rPr lang="ru-RU" b="1" i="1" dirty="0" smtClean="0"/>
              <a:t>Читай задание до конца!</a:t>
            </a:r>
            <a:r>
              <a:rPr lang="ru-RU" dirty="0" smtClean="0"/>
              <a:t> Спешка не должна приводить к тому, что ты стараешься понять условия задания "по первым словам" и достраиваешь концовку в собственном воображении. Это верный способ совершить досадные ошибки в самых легких вопросах.</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85918" y="214290"/>
            <a:ext cx="8183880" cy="1051560"/>
          </a:xfrm>
        </p:spPr>
        <p:txBody>
          <a:bodyPr/>
          <a:lstStyle/>
          <a:p>
            <a:r>
              <a:rPr lang="ru-RU" dirty="0" smtClean="0"/>
              <a:t>На экзамене</a:t>
            </a:r>
            <a:endParaRPr lang="ru-RU" dirty="0"/>
          </a:p>
        </p:txBody>
      </p:sp>
      <p:sp>
        <p:nvSpPr>
          <p:cNvPr id="3" name="Содержимое 2"/>
          <p:cNvSpPr>
            <a:spLocks noGrp="1"/>
          </p:cNvSpPr>
          <p:nvPr>
            <p:ph idx="1"/>
          </p:nvPr>
        </p:nvSpPr>
        <p:spPr>
          <a:xfrm>
            <a:off x="428596" y="1285860"/>
            <a:ext cx="8215370" cy="5000660"/>
          </a:xfrm>
        </p:spPr>
        <p:txBody>
          <a:bodyPr>
            <a:normAutofit fontScale="85000" lnSpcReduction="20000"/>
          </a:bodyPr>
          <a:lstStyle/>
          <a:p>
            <a:r>
              <a:rPr lang="ru-RU" b="1" i="1" dirty="0" smtClean="0"/>
              <a:t>Начни с легкого!</a:t>
            </a:r>
            <a:r>
              <a:rPr lang="ru-RU" dirty="0" smtClean="0"/>
              <a:t> Начни отвечать на те вопросы, в знании которых ты не сомневаешься</a:t>
            </a:r>
          </a:p>
          <a:p>
            <a:endParaRPr lang="ru-RU" dirty="0" smtClean="0"/>
          </a:p>
          <a:p>
            <a:r>
              <a:rPr lang="ru-RU" b="1" i="1" dirty="0" smtClean="0"/>
              <a:t>Пропускай!</a:t>
            </a:r>
            <a:r>
              <a:rPr lang="ru-RU" dirty="0" smtClean="0"/>
              <a:t> Надо научиться пропускать трудные или непонятные задания. Помни: в тексте всегда найдутся такие вопросы, с которыми ты обязательно справишься</a:t>
            </a:r>
          </a:p>
          <a:p>
            <a:endParaRPr lang="ru-RU" dirty="0" smtClean="0"/>
          </a:p>
          <a:p>
            <a:r>
              <a:rPr lang="ru-RU" b="1" i="1" dirty="0" smtClean="0"/>
              <a:t>Запланируй два круга!</a:t>
            </a:r>
            <a:r>
              <a:rPr lang="ru-RU" dirty="0" smtClean="0"/>
              <a:t> Рассчитай время так, чтобы за две трети всего отведенного времени пройтись по всем легким а потом спокойно вернуться и подумать над трудными, которые тебе вначале пришлось пропустить (второй круг).</a:t>
            </a:r>
          </a:p>
          <a:p>
            <a:endParaRPr lang="ru-RU" dirty="0" smtClean="0">
              <a:solidFill>
                <a:srgbClr val="8409FF"/>
              </a:solidFill>
            </a:endParaRPr>
          </a:p>
          <a:p>
            <a:endParaRPr lang="ru-RU"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857356" y="0"/>
            <a:ext cx="8183880" cy="1051560"/>
          </a:xfrm>
        </p:spPr>
        <p:txBody>
          <a:bodyPr/>
          <a:lstStyle/>
          <a:p>
            <a:r>
              <a:rPr lang="ru-RU" dirty="0" smtClean="0"/>
              <a:t>На экзамене</a:t>
            </a:r>
            <a:endParaRPr lang="ru-RU" dirty="0"/>
          </a:p>
        </p:txBody>
      </p:sp>
      <p:sp>
        <p:nvSpPr>
          <p:cNvPr id="3" name="Содержимое 2"/>
          <p:cNvSpPr>
            <a:spLocks noGrp="1"/>
          </p:cNvSpPr>
          <p:nvPr>
            <p:ph idx="1"/>
          </p:nvPr>
        </p:nvSpPr>
        <p:spPr>
          <a:xfrm>
            <a:off x="428596" y="1428736"/>
            <a:ext cx="8183880" cy="4187952"/>
          </a:xfrm>
        </p:spPr>
        <p:txBody>
          <a:bodyPr>
            <a:normAutofit fontScale="92500" lnSpcReduction="20000"/>
          </a:bodyPr>
          <a:lstStyle/>
          <a:p>
            <a:r>
              <a:rPr lang="ru-RU" b="1" i="1" dirty="0" smtClean="0"/>
              <a:t>Не бойся!</a:t>
            </a:r>
            <a:r>
              <a:rPr lang="ru-RU" dirty="0" smtClean="0"/>
              <a:t> Жесткие рамки времени не должны влиять на качество твоих ответов. Перед тем, как вписать ответ, перечитай вопрос дважды и убедись, что ты правильно понял, что от тебя требуется</a:t>
            </a:r>
          </a:p>
          <a:p>
            <a:endParaRPr lang="ru-RU" dirty="0" smtClean="0"/>
          </a:p>
          <a:p>
            <a:r>
              <a:rPr lang="ru-RU" b="1" i="1" dirty="0" smtClean="0"/>
              <a:t>Не огорчайся!</a:t>
            </a:r>
            <a:r>
              <a:rPr lang="ru-RU" dirty="0" smtClean="0"/>
              <a:t> Стремись выполнить все задания, но помни, что на практике это не всегда реально. Учитывай, что количество решенных тобой заданий вполне может оказаться достаточным для хорошей оценки.</a:t>
            </a:r>
          </a:p>
          <a:p>
            <a:endParaRPr lang="ru-RU" dirty="0" smtClean="0">
              <a:solidFill>
                <a:srgbClr val="8409FF"/>
              </a:solidFill>
            </a:endParaRPr>
          </a:p>
          <a:p>
            <a:endParaRPr lang="ru-RU"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643174" y="571480"/>
            <a:ext cx="8183880" cy="1051560"/>
          </a:xfrm>
        </p:spPr>
        <p:txBody>
          <a:bodyPr/>
          <a:lstStyle/>
          <a:p>
            <a:r>
              <a:rPr lang="ru-RU" dirty="0" smtClean="0"/>
              <a:t>      Удачи!</a:t>
            </a:r>
            <a:endParaRPr lang="ru-RU" dirty="0"/>
          </a:p>
        </p:txBody>
      </p:sp>
      <p:pic>
        <p:nvPicPr>
          <p:cNvPr id="4" name="Picture 7" descr="PE03166_"/>
          <p:cNvPicPr>
            <a:picLocks noGrp="1" noChangeAspect="1" noChangeArrowheads="1"/>
          </p:cNvPicPr>
          <p:nvPr>
            <p:ph idx="1"/>
          </p:nvPr>
        </p:nvPicPr>
        <p:blipFill>
          <a:blip r:embed="rId2"/>
          <a:srcRect/>
          <a:stretch>
            <a:fillRect/>
          </a:stretch>
        </p:blipFill>
        <p:spPr>
          <a:xfrm>
            <a:off x="3571868" y="2357430"/>
            <a:ext cx="2346350" cy="2474366"/>
          </a:xfr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32" fill="hold"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ox(out)">
                                      <p:cBhvr>
                                        <p:cTn id="7"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0034" y="428604"/>
            <a:ext cx="8183880" cy="1051560"/>
          </a:xfrm>
        </p:spPr>
        <p:txBody>
          <a:bodyPr/>
          <a:lstStyle/>
          <a:p>
            <a:r>
              <a:rPr lang="ru-RU" dirty="0" smtClean="0"/>
              <a:t>		План занятия</a:t>
            </a:r>
            <a:endParaRPr lang="ru-RU" dirty="0"/>
          </a:p>
        </p:txBody>
      </p:sp>
      <p:sp>
        <p:nvSpPr>
          <p:cNvPr id="3" name="Содержимое 2"/>
          <p:cNvSpPr>
            <a:spLocks noGrp="1"/>
          </p:cNvSpPr>
          <p:nvPr>
            <p:ph idx="1"/>
          </p:nvPr>
        </p:nvSpPr>
        <p:spPr>
          <a:xfrm>
            <a:off x="428596" y="1428736"/>
            <a:ext cx="8183880" cy="4187952"/>
          </a:xfrm>
        </p:spPr>
        <p:txBody>
          <a:bodyPr>
            <a:normAutofit fontScale="92500" lnSpcReduction="10000"/>
          </a:bodyPr>
          <a:lstStyle/>
          <a:p>
            <a:pPr>
              <a:buNone/>
            </a:pPr>
            <a:endParaRPr lang="ru-RU" dirty="0" smtClean="0"/>
          </a:p>
          <a:p>
            <a:r>
              <a:rPr lang="ru-RU" dirty="0" smtClean="0"/>
              <a:t>Самопознание </a:t>
            </a:r>
          </a:p>
          <a:p>
            <a:endParaRPr lang="ru-RU" dirty="0" smtClean="0"/>
          </a:p>
          <a:p>
            <a:r>
              <a:rPr lang="ru-RU" dirty="0" smtClean="0"/>
              <a:t>Тайм-менджмент</a:t>
            </a:r>
          </a:p>
          <a:p>
            <a:endParaRPr lang="ru-RU" dirty="0" smtClean="0"/>
          </a:p>
          <a:p>
            <a:r>
              <a:rPr lang="ru-RU" dirty="0" smtClean="0"/>
              <a:t>Управление своими эмоциями</a:t>
            </a:r>
          </a:p>
          <a:p>
            <a:endParaRPr lang="ru-RU" dirty="0" smtClean="0"/>
          </a:p>
          <a:p>
            <a:r>
              <a:rPr lang="ru-RU" dirty="0" smtClean="0"/>
              <a:t>Как готовиться?</a:t>
            </a:r>
          </a:p>
          <a:p>
            <a:endParaRPr lang="ru-RU" dirty="0" smtClean="0"/>
          </a:p>
          <a:p>
            <a:r>
              <a:rPr lang="ru-RU" dirty="0" smtClean="0"/>
              <a:t>На экзамене</a:t>
            </a:r>
            <a:endParaRPr lang="ru-RU"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28596" y="0"/>
            <a:ext cx="8183880" cy="1051560"/>
          </a:xfrm>
        </p:spPr>
        <p:txBody>
          <a:bodyPr/>
          <a:lstStyle/>
          <a:p>
            <a:r>
              <a:rPr lang="ru-RU" dirty="0" smtClean="0"/>
              <a:t>		Самопознание</a:t>
            </a:r>
            <a:endParaRPr lang="ru-RU" dirty="0"/>
          </a:p>
        </p:txBody>
      </p:sp>
      <p:sp>
        <p:nvSpPr>
          <p:cNvPr id="3" name="Содержимое 2"/>
          <p:cNvSpPr>
            <a:spLocks noGrp="1"/>
          </p:cNvSpPr>
          <p:nvPr>
            <p:ph idx="1"/>
          </p:nvPr>
        </p:nvSpPr>
        <p:spPr>
          <a:xfrm>
            <a:off x="500034" y="1285860"/>
            <a:ext cx="8212484" cy="4613160"/>
          </a:xfrm>
        </p:spPr>
        <p:txBody>
          <a:bodyPr>
            <a:normAutofit fontScale="85000" lnSpcReduction="10000"/>
          </a:bodyPr>
          <a:lstStyle/>
          <a:p>
            <a:pPr>
              <a:buNone/>
            </a:pPr>
            <a:r>
              <a:rPr lang="ru-RU" dirty="0" smtClean="0"/>
              <a:t> Для эффективной подготовки к экзаменам необходимо знать </a:t>
            </a:r>
          </a:p>
          <a:p>
            <a:pPr>
              <a:buNone/>
            </a:pPr>
            <a:endParaRPr lang="ru-RU" dirty="0" smtClean="0"/>
          </a:p>
          <a:p>
            <a:r>
              <a:rPr lang="ru-RU" dirty="0" smtClean="0"/>
              <a:t>Свои сильные и слабые стороны</a:t>
            </a:r>
          </a:p>
          <a:p>
            <a:r>
              <a:rPr lang="ru-RU" dirty="0" smtClean="0"/>
              <a:t>Свой стиль учебной деятельности</a:t>
            </a:r>
          </a:p>
          <a:p>
            <a:r>
              <a:rPr lang="ru-RU" dirty="0" smtClean="0"/>
              <a:t>Особенности своего характера и темперамента</a:t>
            </a:r>
          </a:p>
          <a:p>
            <a:pPr>
              <a:buNone/>
            </a:pPr>
            <a:r>
              <a:rPr lang="ru-RU" dirty="0" smtClean="0"/>
              <a:t> </a:t>
            </a:r>
          </a:p>
          <a:p>
            <a:pPr>
              <a:buNone/>
            </a:pPr>
            <a:r>
              <a:rPr lang="ru-RU" dirty="0" smtClean="0"/>
              <a:t>Мы пройдем </a:t>
            </a:r>
            <a:r>
              <a:rPr lang="ru-RU" b="1" dirty="0" smtClean="0"/>
              <a:t>тесты</a:t>
            </a:r>
            <a:r>
              <a:rPr lang="ru-RU" dirty="0" smtClean="0"/>
              <a:t> на определение типа темперамента и стиля деятельности</a:t>
            </a:r>
          </a:p>
          <a:p>
            <a:pPr>
              <a:buNone/>
            </a:pPr>
            <a:endParaRPr lang="ru-RU" dirty="0" smtClean="0"/>
          </a:p>
          <a:p>
            <a:pPr>
              <a:buNone/>
            </a:pPr>
            <a:r>
              <a:rPr lang="ru-RU" dirty="0" smtClean="0"/>
              <a:t>Вам будет дано интересное и  информативное </a:t>
            </a:r>
            <a:r>
              <a:rPr lang="ru-RU" b="1" dirty="0" smtClean="0"/>
              <a:t>задание</a:t>
            </a:r>
            <a:r>
              <a:rPr lang="ru-RU" dirty="0" smtClean="0"/>
              <a:t> для самостоятельного выполнения</a:t>
            </a:r>
          </a:p>
          <a:p>
            <a:pPr>
              <a:buNone/>
            </a:pPr>
            <a:endParaRPr lang="ru-RU"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60120" y="0"/>
            <a:ext cx="8183880" cy="1051560"/>
          </a:xfrm>
        </p:spPr>
        <p:txBody>
          <a:bodyPr/>
          <a:lstStyle/>
          <a:p>
            <a:r>
              <a:rPr lang="ru-RU" dirty="0" smtClean="0"/>
              <a:t>Самопознание</a:t>
            </a:r>
            <a:endParaRPr lang="ru-RU" dirty="0"/>
          </a:p>
        </p:txBody>
      </p:sp>
      <p:sp>
        <p:nvSpPr>
          <p:cNvPr id="3" name="Содержимое 2"/>
          <p:cNvSpPr>
            <a:spLocks noGrp="1"/>
          </p:cNvSpPr>
          <p:nvPr>
            <p:ph idx="1"/>
          </p:nvPr>
        </p:nvSpPr>
        <p:spPr>
          <a:xfrm>
            <a:off x="500034" y="1071546"/>
            <a:ext cx="7929618" cy="3500462"/>
          </a:xfrm>
        </p:spPr>
        <p:txBody>
          <a:bodyPr>
            <a:normAutofit fontScale="92500"/>
          </a:bodyPr>
          <a:lstStyle/>
          <a:p>
            <a:r>
              <a:rPr lang="ru-RU" dirty="0" smtClean="0"/>
              <a:t>Сангвиник - у Вас живая мимика и выразительные движения, почти всегда хорошее приподнятое настроение. Вы легко привыкаете к новым обстоятельствам, можете работать долгое время не утомляясь. Однако Вы не всегда ответственно Выполняете то, что Вам не нужно или не интересно.</a:t>
            </a:r>
            <a:endParaRPr lang="ru-RU" dirty="0"/>
          </a:p>
        </p:txBody>
      </p:sp>
      <p:pic>
        <p:nvPicPr>
          <p:cNvPr id="4" name="Рисунок 3" descr="29632_900 - копия (2).gif"/>
          <p:cNvPicPr>
            <a:picLocks noChangeAspect="1"/>
          </p:cNvPicPr>
          <p:nvPr/>
        </p:nvPicPr>
        <p:blipFill>
          <a:blip r:embed="rId2"/>
          <a:stretch>
            <a:fillRect/>
          </a:stretch>
        </p:blipFill>
        <p:spPr>
          <a:xfrm>
            <a:off x="1428728" y="4357694"/>
            <a:ext cx="6429375" cy="2152650"/>
          </a:xfrm>
          <a:prstGeom prst="rect">
            <a:avLst/>
          </a:prstGeom>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14348" y="0"/>
            <a:ext cx="8183880" cy="1051560"/>
          </a:xfrm>
        </p:spPr>
        <p:txBody>
          <a:bodyPr/>
          <a:lstStyle/>
          <a:p>
            <a:r>
              <a:rPr lang="ru-RU" dirty="0" smtClean="0"/>
              <a:t>Самопознание</a:t>
            </a:r>
            <a:endParaRPr lang="ru-RU" dirty="0"/>
          </a:p>
        </p:txBody>
      </p:sp>
      <p:sp>
        <p:nvSpPr>
          <p:cNvPr id="3" name="Содержимое 2"/>
          <p:cNvSpPr>
            <a:spLocks noGrp="1"/>
          </p:cNvSpPr>
          <p:nvPr>
            <p:ph idx="1"/>
          </p:nvPr>
        </p:nvSpPr>
        <p:spPr>
          <a:xfrm>
            <a:off x="500034" y="1000108"/>
            <a:ext cx="7929618" cy="3429024"/>
          </a:xfrm>
        </p:spPr>
        <p:txBody>
          <a:bodyPr>
            <a:normAutofit fontScale="92500" lnSpcReduction="20000"/>
          </a:bodyPr>
          <a:lstStyle/>
          <a:p>
            <a:r>
              <a:rPr lang="ru-RU" dirty="0" smtClean="0"/>
              <a:t>Холерик - Вы бываете вспыльчивы, несдержанны, но легко забываете об обидах. Вы постоянны в своих стремлениях и интересах, настойчивы. Вы очень ответственны и переживаете за результат своих действий. Однако вы не всегда правильно распределяете силы и часто переутомляетесь, пытаясь сделать несколько дел сразу - нужно расставлять приоритеты.</a:t>
            </a:r>
          </a:p>
          <a:p>
            <a:endParaRPr lang="ru-RU" dirty="0"/>
          </a:p>
        </p:txBody>
      </p:sp>
      <p:pic>
        <p:nvPicPr>
          <p:cNvPr id="4" name="Рисунок 3" descr="29632_900 - копия.gif"/>
          <p:cNvPicPr>
            <a:picLocks noChangeAspect="1"/>
          </p:cNvPicPr>
          <p:nvPr/>
        </p:nvPicPr>
        <p:blipFill>
          <a:blip r:embed="rId2"/>
          <a:stretch>
            <a:fillRect/>
          </a:stretch>
        </p:blipFill>
        <p:spPr>
          <a:xfrm>
            <a:off x="1571604" y="4286256"/>
            <a:ext cx="6429375" cy="2114550"/>
          </a:xfrm>
          <a:prstGeom prst="rect">
            <a:avLst/>
          </a:prstGeom>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60120" y="0"/>
            <a:ext cx="8183880" cy="1051560"/>
          </a:xfrm>
        </p:spPr>
        <p:txBody>
          <a:bodyPr/>
          <a:lstStyle/>
          <a:p>
            <a:r>
              <a:rPr lang="ru-RU" dirty="0" smtClean="0"/>
              <a:t>Самопознание</a:t>
            </a:r>
            <a:endParaRPr lang="ru-RU" dirty="0"/>
          </a:p>
        </p:txBody>
      </p:sp>
      <p:sp>
        <p:nvSpPr>
          <p:cNvPr id="3" name="Содержимое 2"/>
          <p:cNvSpPr>
            <a:spLocks noGrp="1"/>
          </p:cNvSpPr>
          <p:nvPr>
            <p:ph idx="1"/>
          </p:nvPr>
        </p:nvSpPr>
        <p:spPr>
          <a:xfrm>
            <a:off x="500034" y="928670"/>
            <a:ext cx="7926732" cy="3184400"/>
          </a:xfrm>
        </p:spPr>
        <p:txBody>
          <a:bodyPr>
            <a:normAutofit fontScale="92500"/>
          </a:bodyPr>
          <a:lstStyle/>
          <a:p>
            <a:r>
              <a:rPr lang="ru-RU" dirty="0" smtClean="0"/>
              <a:t>Флегматик – Вы отличаетесь выдержкой, терпеливостью и самообладанием. Вас трудно разозлить или опечалить. У Вас медленный темп движений и речи, однако взявшись за дело, Вы доводите его до конца, необходимо лишь правильно распределить время.</a:t>
            </a:r>
          </a:p>
          <a:p>
            <a:endParaRPr lang="ru-RU" dirty="0"/>
          </a:p>
        </p:txBody>
      </p:sp>
      <p:pic>
        <p:nvPicPr>
          <p:cNvPr id="4" name="Рисунок 3" descr="29632_900.gif"/>
          <p:cNvPicPr>
            <a:picLocks noChangeAspect="1"/>
          </p:cNvPicPr>
          <p:nvPr/>
        </p:nvPicPr>
        <p:blipFill>
          <a:blip r:embed="rId2"/>
          <a:stretch>
            <a:fillRect/>
          </a:stretch>
        </p:blipFill>
        <p:spPr>
          <a:xfrm>
            <a:off x="1285852" y="3857628"/>
            <a:ext cx="6429375" cy="2095500"/>
          </a:xfrm>
          <a:prstGeom prst="rect">
            <a:avLst/>
          </a:prstGeom>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60120" y="0"/>
            <a:ext cx="8183880" cy="1051560"/>
          </a:xfrm>
        </p:spPr>
        <p:txBody>
          <a:bodyPr/>
          <a:lstStyle/>
          <a:p>
            <a:r>
              <a:rPr lang="ru-RU" dirty="0" smtClean="0"/>
              <a:t>Самопознание</a:t>
            </a:r>
            <a:endParaRPr lang="ru-RU" dirty="0"/>
          </a:p>
        </p:txBody>
      </p:sp>
      <p:sp>
        <p:nvSpPr>
          <p:cNvPr id="3" name="Содержимое 2"/>
          <p:cNvSpPr>
            <a:spLocks noGrp="1"/>
          </p:cNvSpPr>
          <p:nvPr>
            <p:ph idx="1"/>
          </p:nvPr>
        </p:nvSpPr>
        <p:spPr>
          <a:xfrm>
            <a:off x="357158" y="1071546"/>
            <a:ext cx="8183880" cy="4187952"/>
          </a:xfrm>
        </p:spPr>
        <p:txBody>
          <a:bodyPr>
            <a:normAutofit/>
          </a:bodyPr>
          <a:lstStyle/>
          <a:p>
            <a:r>
              <a:rPr lang="ru-RU" dirty="0" smtClean="0"/>
              <a:t>Меланхолик – Вы очень чувствительны, что позволяет Вам замечать то, что не видят другие. Для успешной работы Вам необходима эмоциональная поддержка окружающих и позитивный настрой.</a:t>
            </a:r>
            <a:endParaRPr lang="ru-RU" dirty="0"/>
          </a:p>
        </p:txBody>
      </p:sp>
      <p:pic>
        <p:nvPicPr>
          <p:cNvPr id="4" name="Рисунок 3" descr="29632_900 - копия (3).gif"/>
          <p:cNvPicPr>
            <a:picLocks noChangeAspect="1"/>
          </p:cNvPicPr>
          <p:nvPr/>
        </p:nvPicPr>
        <p:blipFill>
          <a:blip r:embed="rId2"/>
          <a:stretch>
            <a:fillRect/>
          </a:stretch>
        </p:blipFill>
        <p:spPr>
          <a:xfrm>
            <a:off x="1428728" y="3714752"/>
            <a:ext cx="6429375" cy="2247900"/>
          </a:xfrm>
          <a:prstGeom prst="rect">
            <a:avLst/>
          </a:prstGeom>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500034" y="1214422"/>
            <a:ext cx="8072494" cy="4902332"/>
          </a:xfrm>
        </p:spPr>
        <p:txBody>
          <a:bodyPr>
            <a:normAutofit fontScale="77500" lnSpcReduction="20000"/>
          </a:bodyPr>
          <a:lstStyle/>
          <a:p>
            <a:r>
              <a:rPr lang="ru-RU" b="1" dirty="0" smtClean="0"/>
              <a:t>Сангвиник</a:t>
            </a:r>
            <a:r>
              <a:rPr lang="ru-RU" dirty="0" smtClean="0"/>
              <a:t>: чтобы интерес к цели не </a:t>
            </a:r>
          </a:p>
          <a:p>
            <a:pPr>
              <a:buNone/>
            </a:pPr>
            <a:r>
              <a:rPr lang="ru-RU" dirty="0" smtClean="0"/>
              <a:t>   падал, его необходимо стимулировать, придумывая дополнительные бонусы</a:t>
            </a:r>
          </a:p>
          <a:p>
            <a:endParaRPr lang="ru-RU" dirty="0" smtClean="0"/>
          </a:p>
          <a:p>
            <a:r>
              <a:rPr lang="ru-RU" b="1" dirty="0" smtClean="0"/>
              <a:t>Флегматик</a:t>
            </a:r>
            <a:r>
              <a:rPr lang="ru-RU" dirty="0" smtClean="0"/>
              <a:t>: в работе весьма производителен, если компенсирует свою неспешность прилежанием</a:t>
            </a:r>
          </a:p>
          <a:p>
            <a:endParaRPr lang="ru-RU" dirty="0" smtClean="0"/>
          </a:p>
          <a:p>
            <a:r>
              <a:rPr lang="ru-RU" b="1" dirty="0" smtClean="0"/>
              <a:t>Холерик</a:t>
            </a:r>
            <a:r>
              <a:rPr lang="ru-RU" dirty="0" smtClean="0"/>
              <a:t>: большей эффективности достигнет, ставя небольшие, «близкие» цели и следя за расходом своих сил</a:t>
            </a:r>
          </a:p>
          <a:p>
            <a:endParaRPr lang="ru-RU" dirty="0" smtClean="0"/>
          </a:p>
          <a:p>
            <a:r>
              <a:rPr lang="ru-RU" b="1" dirty="0" smtClean="0"/>
              <a:t>Меланхолик</a:t>
            </a:r>
            <a:r>
              <a:rPr lang="ru-RU" dirty="0" smtClean="0"/>
              <a:t>: для большей эффективности необходимо заручиться эмоциональной поддержкой, создать комфортные условия для работы  </a:t>
            </a:r>
            <a:endParaRPr lang="ru-RU" dirty="0"/>
          </a:p>
        </p:txBody>
      </p:sp>
      <p:sp>
        <p:nvSpPr>
          <p:cNvPr id="5" name="Заголовок 1"/>
          <p:cNvSpPr txBox="1">
            <a:spLocks/>
          </p:cNvSpPr>
          <p:nvPr/>
        </p:nvSpPr>
        <p:spPr>
          <a:xfrm>
            <a:off x="1285852" y="0"/>
            <a:ext cx="8183880" cy="1051560"/>
          </a:xfrm>
          <a:prstGeom prst="rect">
            <a:avLst/>
          </a:prstGeom>
        </p:spPr>
        <p:txBody>
          <a:bodyPr vert="horz" anchor="b">
            <a:norm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ru-RU" sz="3600" b="1" i="0" u="none" strike="noStrike" kern="1200" cap="none" spc="0" normalizeH="0" baseline="0" noProof="0" dirty="0" smtClean="0">
                <a:ln>
                  <a:noFill/>
                </a:ln>
                <a:solidFill>
                  <a:schemeClr val="accent1">
                    <a:tint val="88000"/>
                    <a:satMod val="150000"/>
                  </a:schemeClr>
                </a:solidFill>
                <a:effectLst>
                  <a:outerShdw blurRad="53975" dist="22860" dir="5400000" algn="tl" rotWithShape="0">
                    <a:srgbClr val="000000">
                      <a:alpha val="55000"/>
                    </a:srgbClr>
                  </a:outerShdw>
                </a:effectLst>
                <a:uLnTx/>
                <a:uFillTx/>
                <a:latin typeface="+mj-lt"/>
                <a:ea typeface="+mj-ea"/>
                <a:cs typeface="+mj-cs"/>
              </a:rPr>
              <a:t>	Самопознание</a:t>
            </a:r>
            <a:endParaRPr kumimoji="0" lang="ru-RU" sz="3600" b="1" i="0" u="none" strike="noStrike" kern="1200" cap="none" spc="0" normalizeH="0" baseline="0" noProof="0" dirty="0">
              <a:ln>
                <a:noFill/>
              </a:ln>
              <a:solidFill>
                <a:schemeClr val="accent1">
                  <a:tint val="88000"/>
                  <a:satMod val="150000"/>
                </a:schemeClr>
              </a:solidFill>
              <a:effectLst>
                <a:outerShdw blurRad="53975" dist="22860" dir="5400000" algn="tl" rotWithShape="0">
                  <a:srgbClr val="000000">
                    <a:alpha val="55000"/>
                  </a:srgbClr>
                </a:outerShdw>
              </a:effectLst>
              <a:uLnTx/>
              <a:uFillTx/>
              <a:latin typeface="+mj-lt"/>
              <a:ea typeface="+mj-ea"/>
              <a:cs typeface="+mj-cs"/>
            </a:endParaRPr>
          </a:p>
        </p:txBody>
      </p:sp>
      <p:pic>
        <p:nvPicPr>
          <p:cNvPr id="3074" name="Picture 2" descr="C:\Program Files\Microsoft Office\MEDIA\CAGCAT10\j0299171.wmf"/>
          <p:cNvPicPr>
            <a:picLocks noChangeAspect="1" noChangeArrowheads="1"/>
          </p:cNvPicPr>
          <p:nvPr/>
        </p:nvPicPr>
        <p:blipFill>
          <a:blip r:embed="rId2"/>
          <a:srcRect/>
          <a:stretch>
            <a:fillRect/>
          </a:stretch>
        </p:blipFill>
        <p:spPr bwMode="auto">
          <a:xfrm>
            <a:off x="7143768" y="571480"/>
            <a:ext cx="1535113" cy="1809750"/>
          </a:xfrm>
          <a:prstGeom prst="rect">
            <a:avLst/>
          </a:prstGeom>
          <a:noFill/>
        </p:spPr>
      </p:pic>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Аспект">
  <a:themeElements>
    <a:clrScheme name="Аспект">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Аспект">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Аспект">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35000"/>
                <a:satMod val="150000"/>
              </a:schemeClr>
            </a:gs>
            <a:gs pos="45000">
              <a:schemeClr val="phClr">
                <a:shade val="68000"/>
                <a:satMod val="155000"/>
              </a:schemeClr>
            </a:gs>
            <a:gs pos="100000">
              <a:schemeClr val="phClr">
                <a:tint val="70000"/>
                <a:satMod val="175000"/>
              </a:schemeClr>
            </a:gs>
          </a:gsLst>
          <a:lin ang="16200000" scaled="0"/>
        </a:gradFill>
        <a:blipFill>
          <a:blip xmlns:r="http://schemas.openxmlformats.org/officeDocument/2006/relationships" r:embed="rId1">
            <a:duotone>
              <a:schemeClr val="phClr">
                <a:shade val="800"/>
                <a:satMod val="150000"/>
              </a:schemeClr>
              <a:schemeClr val="phClr">
                <a:tint val="80000"/>
                <a:satMod val="150000"/>
              </a:schemeClr>
            </a:duotone>
          </a:blip>
          <a:tile tx="0" ty="0" sx="75000" sy="7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Aspect</Template>
  <TotalTime>395</TotalTime>
  <Words>1287</Words>
  <Application>Microsoft Office PowerPoint</Application>
  <PresentationFormat>Экран (4:3)</PresentationFormat>
  <Paragraphs>163</Paragraphs>
  <Slides>28</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28</vt:i4>
      </vt:variant>
    </vt:vector>
  </HeadingPairs>
  <TitlesOfParts>
    <vt:vector size="29" baseType="lpstr">
      <vt:lpstr>Аспект</vt:lpstr>
      <vt:lpstr>Психологическая подготовка к экзаменам</vt:lpstr>
      <vt:lpstr>               Введение</vt:lpstr>
      <vt:lpstr>  План занятия</vt:lpstr>
      <vt:lpstr>  Самопознание</vt:lpstr>
      <vt:lpstr>Самопознание</vt:lpstr>
      <vt:lpstr>Самопознание</vt:lpstr>
      <vt:lpstr>Самопознание</vt:lpstr>
      <vt:lpstr>Самопознание</vt:lpstr>
      <vt:lpstr>Презентация PowerPoint</vt:lpstr>
      <vt:lpstr>        Самопознание</vt:lpstr>
      <vt:lpstr> Самопознание</vt:lpstr>
      <vt:lpstr>Самопознание</vt:lpstr>
      <vt:lpstr>         Тайм-менеджмент</vt:lpstr>
      <vt:lpstr>Тайм-менеджмент</vt:lpstr>
      <vt:lpstr>         Как готовиться?</vt:lpstr>
      <vt:lpstr> Управление своими эмоциями</vt:lpstr>
      <vt:lpstr>Уровень тревожности</vt:lpstr>
      <vt:lpstr>Уровень тревожности</vt:lpstr>
      <vt:lpstr>Презентация PowerPoint</vt:lpstr>
      <vt:lpstr>Презентация PowerPoint</vt:lpstr>
      <vt:lpstr>Тревожность и результат</vt:lpstr>
      <vt:lpstr>Управление своими эмоциями</vt:lpstr>
      <vt:lpstr>Управление своими эмоциями</vt:lpstr>
      <vt:lpstr>Полезные советы</vt:lpstr>
      <vt:lpstr>На экзамене</vt:lpstr>
      <vt:lpstr>На экзамене</vt:lpstr>
      <vt:lpstr>На экзамене</vt:lpstr>
      <vt:lpstr>      Удачи!</vt:lpstr>
    </vt:vector>
  </TitlesOfParts>
  <Company>Школа</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Психологическая подготовка к экзаменам</dc:title>
  <dc:creator>Ученик</dc:creator>
  <cp:lastModifiedBy>Home</cp:lastModifiedBy>
  <cp:revision>39</cp:revision>
  <dcterms:created xsi:type="dcterms:W3CDTF">2013-01-11T08:34:05Z</dcterms:created>
  <dcterms:modified xsi:type="dcterms:W3CDTF">2013-09-06T19:14:48Z</dcterms:modified>
</cp:coreProperties>
</file>